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1"/>
  </p:notesMasterIdLst>
  <p:handoutMasterIdLst>
    <p:handoutMasterId r:id="rId32"/>
  </p:handoutMasterIdLst>
  <p:sldIdLst>
    <p:sldId id="257" r:id="rId5"/>
    <p:sldId id="317" r:id="rId6"/>
    <p:sldId id="320" r:id="rId7"/>
    <p:sldId id="281" r:id="rId8"/>
    <p:sldId id="282" r:id="rId9"/>
    <p:sldId id="294" r:id="rId10"/>
    <p:sldId id="291" r:id="rId11"/>
    <p:sldId id="289" r:id="rId12"/>
    <p:sldId id="290" r:id="rId13"/>
    <p:sldId id="295" r:id="rId14"/>
    <p:sldId id="293" r:id="rId15"/>
    <p:sldId id="276" r:id="rId16"/>
    <p:sldId id="296" r:id="rId17"/>
    <p:sldId id="297" r:id="rId18"/>
    <p:sldId id="298" r:id="rId19"/>
    <p:sldId id="309" r:id="rId20"/>
    <p:sldId id="300" r:id="rId21"/>
    <p:sldId id="302" r:id="rId22"/>
    <p:sldId id="322" r:id="rId23"/>
    <p:sldId id="303" r:id="rId24"/>
    <p:sldId id="323" r:id="rId25"/>
    <p:sldId id="306" r:id="rId26"/>
    <p:sldId id="284" r:id="rId27"/>
    <p:sldId id="324" r:id="rId28"/>
    <p:sldId id="308" r:id="rId29"/>
    <p:sldId id="326" r:id="rId30"/>
  </p:sldIdLst>
  <p:sldSz cx="12192000" cy="6858000"/>
  <p:notesSz cx="6858000" cy="9144000"/>
  <p:custDataLst>
    <p:tags r:id="rId33"/>
  </p:custDataLst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CCECFF"/>
    <a:srgbClr val="4C1E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04" autoAdjust="0"/>
  </p:normalViewPr>
  <p:slideViewPr>
    <p:cSldViewPr snapToGrid="0">
      <p:cViewPr>
        <p:scale>
          <a:sx n="100" d="100"/>
          <a:sy n="100" d="100"/>
        </p:scale>
        <p:origin x="84" y="4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9" d="100"/>
          <a:sy n="89" d="100"/>
        </p:scale>
        <p:origin x="279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понимания прочитанного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609210265003290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2802538440239789E-2"/>
          <c:y val="0.17281545130642095"/>
          <c:w val="0.92719746155976035"/>
          <c:h val="0.6437441523558197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Высокий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4а Октябрь</c:v>
                </c:pt>
                <c:pt idx="1">
                  <c:v>4а Март</c:v>
                </c:pt>
                <c:pt idx="2">
                  <c:v>4б Октябрь</c:v>
                </c:pt>
                <c:pt idx="3">
                  <c:v>4б Март</c:v>
                </c:pt>
                <c:pt idx="4">
                  <c:v>4в Октябрь</c:v>
                </c:pt>
                <c:pt idx="5">
                  <c:v>4в Март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80</c:v>
                </c:pt>
                <c:pt idx="1">
                  <c:v>90</c:v>
                </c:pt>
                <c:pt idx="2">
                  <c:v>60</c:v>
                </c:pt>
                <c:pt idx="3">
                  <c:v>65</c:v>
                </c:pt>
                <c:pt idx="4">
                  <c:v>30</c:v>
                </c:pt>
                <c:pt idx="5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936-40EF-911D-46ADF66B785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4а Октябрь</c:v>
                </c:pt>
                <c:pt idx="1">
                  <c:v>4а Март</c:v>
                </c:pt>
                <c:pt idx="2">
                  <c:v>4б Октябрь</c:v>
                </c:pt>
                <c:pt idx="3">
                  <c:v>4б Март</c:v>
                </c:pt>
                <c:pt idx="4">
                  <c:v>4в Октябрь</c:v>
                </c:pt>
                <c:pt idx="5">
                  <c:v>4в Март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30</c:v>
                </c:pt>
                <c:pt idx="5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936-40EF-911D-46ADF66B785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Низкий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4а Октябрь</c:v>
                </c:pt>
                <c:pt idx="1">
                  <c:v>4а Март</c:v>
                </c:pt>
                <c:pt idx="2">
                  <c:v>4б Октябрь</c:v>
                </c:pt>
                <c:pt idx="3">
                  <c:v>4б Март</c:v>
                </c:pt>
                <c:pt idx="4">
                  <c:v>4в Октябрь</c:v>
                </c:pt>
                <c:pt idx="5">
                  <c:v>4в Март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20</c:v>
                </c:pt>
                <c:pt idx="3">
                  <c:v>5</c:v>
                </c:pt>
                <c:pt idx="4">
                  <c:v>40</c:v>
                </c:pt>
                <c:pt idx="5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936-40EF-911D-46ADF66B78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19203376"/>
        <c:axId val="419201416"/>
      </c:barChart>
      <c:catAx>
        <c:axId val="419203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9201416"/>
        <c:crosses val="autoZero"/>
        <c:auto val="1"/>
        <c:lblAlgn val="ctr"/>
        <c:lblOffset val="100"/>
        <c:noMultiLvlLbl val="0"/>
      </c:catAx>
      <c:valAx>
        <c:axId val="419201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9203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%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УРОВНИ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</c:v>
                </c:pt>
                <c:pt idx="1">
                  <c:v>38</c:v>
                </c:pt>
                <c:pt idx="2">
                  <c:v>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1B2-4EDF-9AE1-5233075EDE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</a:t>
            </a:r>
            <a:r>
              <a:rPr lang="ru-RU" sz="28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родителей к чтению ребёнка, %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УРОВНИ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F0B-4ADF-91A1-C369E3C6334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F0B-4ADF-91A1-C369E3C6334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48</c:v>
                </c:pt>
                <c:pt idx="1">
                  <c:v>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F0B-4ADF-91A1-C369E3C633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spc="1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E394ED-9BF9-4758-91B1-9363362B86F9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62513A-4E22-4E2D-A0AB-8FF2F61DECBF}">
      <dgm:prSet phldrT="[Текст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Участники</a:t>
          </a:r>
        </a:p>
        <a:p>
          <a:r>
            <a:rPr lang="ru-RU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проекта </a:t>
          </a:r>
          <a:endParaRPr lang="ru-RU" b="1" u="sng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5E3FD2-643C-4048-889D-4DD094D2FD64}" type="parTrans" cxnId="{62605C04-251B-4386-8F36-76C719DF4071}">
      <dgm:prSet/>
      <dgm:spPr/>
      <dgm:t>
        <a:bodyPr/>
        <a:lstStyle/>
        <a:p>
          <a:endParaRPr lang="ru-RU"/>
        </a:p>
      </dgm:t>
    </dgm:pt>
    <dgm:pt modelId="{3A741B98-15A7-43E0-BD6D-80DAAFD25BC1}" type="sibTrans" cxnId="{62605C04-251B-4386-8F36-76C719DF4071}">
      <dgm:prSet/>
      <dgm:spPr/>
      <dgm:t>
        <a:bodyPr/>
        <a:lstStyle/>
        <a:p>
          <a:endParaRPr lang="ru-RU"/>
        </a:p>
      </dgm:t>
    </dgm:pt>
    <dgm:pt modelId="{154C0EAA-BEBC-4F56-9A0D-DB3E85A880D1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Администрация МОУ «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Разметелевская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СОШ»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B6684B-1176-47E9-8089-D00184FDD12D}" type="parTrans" cxnId="{011815E4-DA25-450E-876F-372E91AC3179}">
      <dgm:prSet/>
      <dgm:spPr/>
      <dgm:t>
        <a:bodyPr/>
        <a:lstStyle/>
        <a:p>
          <a:endParaRPr lang="ru-RU"/>
        </a:p>
      </dgm:t>
    </dgm:pt>
    <dgm:pt modelId="{EB46300C-E7C3-4200-931C-CFA66D2398AC}" type="sibTrans" cxnId="{011815E4-DA25-450E-876F-372E91AC3179}">
      <dgm:prSet/>
      <dgm:spPr/>
      <dgm:t>
        <a:bodyPr/>
        <a:lstStyle/>
        <a:p>
          <a:endParaRPr lang="ru-RU"/>
        </a:p>
      </dgm:t>
    </dgm:pt>
    <dgm:pt modelId="{BC60264C-609C-4ED9-9CAA-D0F3E2C6041E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Учащиеся среднего звена (5-6 классы)</a:t>
          </a:r>
        </a:p>
        <a:p>
          <a:pPr>
            <a:lnSpc>
              <a:spcPct val="100000"/>
            </a:lnSpc>
          </a:pP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Учителя</a:t>
          </a:r>
        </a:p>
        <a:p>
          <a:pPr>
            <a:lnSpc>
              <a:spcPct val="100000"/>
            </a:lnSpc>
          </a:pP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Родители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62A53B-F200-4B3C-AB76-CB354B4BBFD5}" type="parTrans" cxnId="{7CB688EB-EE0A-4323-8687-A7F94C3C0DE6}">
      <dgm:prSet/>
      <dgm:spPr/>
      <dgm:t>
        <a:bodyPr/>
        <a:lstStyle/>
        <a:p>
          <a:endParaRPr lang="ru-RU"/>
        </a:p>
      </dgm:t>
    </dgm:pt>
    <dgm:pt modelId="{151EF9E8-BB17-41BB-AC0E-5A794CE202DC}" type="sibTrans" cxnId="{7CB688EB-EE0A-4323-8687-A7F94C3C0DE6}">
      <dgm:prSet/>
      <dgm:spPr/>
      <dgm:t>
        <a:bodyPr/>
        <a:lstStyle/>
        <a:p>
          <a:endParaRPr lang="ru-RU"/>
        </a:p>
      </dgm:t>
    </dgm:pt>
    <dgm:pt modelId="{C9E64560-FCB7-4220-ACE7-6405E4943413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Учащиеся начальной школы (4 классы)</a:t>
          </a:r>
        </a:p>
        <a:p>
          <a:pPr>
            <a:lnSpc>
              <a:spcPct val="100000"/>
            </a:lnSpc>
          </a:pP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Учителя</a:t>
          </a:r>
        </a:p>
        <a:p>
          <a:pPr>
            <a:lnSpc>
              <a:spcPct val="100000"/>
            </a:lnSpc>
          </a:pP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Родители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5662DA-025A-4CFA-A19C-EB52C5231683}" type="parTrans" cxnId="{8C180FCC-15EA-4053-9669-ECB2BADF8BBD}">
      <dgm:prSet/>
      <dgm:spPr/>
      <dgm:t>
        <a:bodyPr/>
        <a:lstStyle/>
        <a:p>
          <a:endParaRPr lang="ru-RU"/>
        </a:p>
      </dgm:t>
    </dgm:pt>
    <dgm:pt modelId="{59E23543-8624-41BC-BEF5-0B48781EC7A2}" type="sibTrans" cxnId="{8C180FCC-15EA-4053-9669-ECB2BADF8BBD}">
      <dgm:prSet/>
      <dgm:spPr/>
      <dgm:t>
        <a:bodyPr/>
        <a:lstStyle/>
        <a:p>
          <a:endParaRPr lang="ru-RU"/>
        </a:p>
      </dgm:t>
    </dgm:pt>
    <dgm:pt modelId="{107DBE5A-D661-452B-B32F-41570D26A313}" type="pres">
      <dgm:prSet presAssocID="{E4E394ED-9BF9-4758-91B1-9363362B86F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4ACD853-DA57-48EF-8729-6E1E613A8577}" type="pres">
      <dgm:prSet presAssocID="{9C62513A-4E22-4E2D-A0AB-8FF2F61DECBF}" presName="singleCycle" presStyleCnt="0"/>
      <dgm:spPr/>
    </dgm:pt>
    <dgm:pt modelId="{57C34786-8F8D-4250-943E-098DFD792CE9}" type="pres">
      <dgm:prSet presAssocID="{9C62513A-4E22-4E2D-A0AB-8FF2F61DECBF}" presName="singleCenter" presStyleLbl="node1" presStyleIdx="0" presStyleCnt="4" custScaleX="154941" custScaleY="68588" custLinFactNeighborX="-1093" custLinFactNeighborY="-18144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E4779095-6082-4211-89E6-C375B1E4B587}" type="pres">
      <dgm:prSet presAssocID="{C2B6684B-1176-47E9-8089-D00184FDD12D}" presName="Name56" presStyleLbl="parChTrans1D2" presStyleIdx="0" presStyleCnt="3"/>
      <dgm:spPr/>
      <dgm:t>
        <a:bodyPr/>
        <a:lstStyle/>
        <a:p>
          <a:endParaRPr lang="ru-RU"/>
        </a:p>
      </dgm:t>
    </dgm:pt>
    <dgm:pt modelId="{3F8BBFA9-BA4E-4FC4-B798-4C90E52985D4}" type="pres">
      <dgm:prSet presAssocID="{154C0EAA-BEBC-4F56-9A0D-DB3E85A880D1}" presName="text0" presStyleLbl="node1" presStyleIdx="1" presStyleCnt="4" custScaleX="348215" custScaleY="107658" custRadScaleRad="109203" custRadScaleInc="-19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23C4D7-A206-4EBC-8472-F8380F0B2E46}" type="pres">
      <dgm:prSet presAssocID="{3A62A53B-F200-4B3C-AB76-CB354B4BBFD5}" presName="Name56" presStyleLbl="parChTrans1D2" presStyleIdx="1" presStyleCnt="3"/>
      <dgm:spPr/>
      <dgm:t>
        <a:bodyPr/>
        <a:lstStyle/>
        <a:p>
          <a:endParaRPr lang="ru-RU"/>
        </a:p>
      </dgm:t>
    </dgm:pt>
    <dgm:pt modelId="{CD7D666D-8590-46C8-B67E-38C3F18EBD00}" type="pres">
      <dgm:prSet presAssocID="{BC60264C-609C-4ED9-9CAA-D0F3E2C6041E}" presName="text0" presStyleLbl="node1" presStyleIdx="2" presStyleCnt="4" custScaleX="405541" custRadScaleRad="112766" custRadScaleInc="-185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2132CB-B014-4D2C-A8AE-505FBE648D97}" type="pres">
      <dgm:prSet presAssocID="{965662DA-025A-4CFA-A19C-EB52C5231683}" presName="Name56" presStyleLbl="parChTrans1D2" presStyleIdx="2" presStyleCnt="3"/>
      <dgm:spPr/>
      <dgm:t>
        <a:bodyPr/>
        <a:lstStyle/>
        <a:p>
          <a:endParaRPr lang="ru-RU"/>
        </a:p>
      </dgm:t>
    </dgm:pt>
    <dgm:pt modelId="{4073B7BB-EF45-4E0D-B6FF-CC2DDFCA973D}" type="pres">
      <dgm:prSet presAssocID="{C9E64560-FCB7-4220-ACE7-6405E4943413}" presName="text0" presStyleLbl="node1" presStyleIdx="3" presStyleCnt="4" custScaleX="452038" custRadScaleRad="131615" custRadScaleInc="218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B688EB-EE0A-4323-8687-A7F94C3C0DE6}" srcId="{9C62513A-4E22-4E2D-A0AB-8FF2F61DECBF}" destId="{BC60264C-609C-4ED9-9CAA-D0F3E2C6041E}" srcOrd="1" destOrd="0" parTransId="{3A62A53B-F200-4B3C-AB76-CB354B4BBFD5}" sibTransId="{151EF9E8-BB17-41BB-AC0E-5A794CE202DC}"/>
    <dgm:cxn modelId="{8C180FCC-15EA-4053-9669-ECB2BADF8BBD}" srcId="{9C62513A-4E22-4E2D-A0AB-8FF2F61DECBF}" destId="{C9E64560-FCB7-4220-ACE7-6405E4943413}" srcOrd="2" destOrd="0" parTransId="{965662DA-025A-4CFA-A19C-EB52C5231683}" sibTransId="{59E23543-8624-41BC-BEF5-0B48781EC7A2}"/>
    <dgm:cxn modelId="{4304851B-022F-40B4-B310-DB34772D5F59}" type="presOf" srcId="{C2B6684B-1176-47E9-8089-D00184FDD12D}" destId="{E4779095-6082-4211-89E6-C375B1E4B587}" srcOrd="0" destOrd="0" presId="urn:microsoft.com/office/officeart/2008/layout/RadialCluster"/>
    <dgm:cxn modelId="{011815E4-DA25-450E-876F-372E91AC3179}" srcId="{9C62513A-4E22-4E2D-A0AB-8FF2F61DECBF}" destId="{154C0EAA-BEBC-4F56-9A0D-DB3E85A880D1}" srcOrd="0" destOrd="0" parTransId="{C2B6684B-1176-47E9-8089-D00184FDD12D}" sibTransId="{EB46300C-E7C3-4200-931C-CFA66D2398AC}"/>
    <dgm:cxn modelId="{7C45FAC8-CF13-4AFF-8C41-653C3CC61744}" type="presOf" srcId="{154C0EAA-BEBC-4F56-9A0D-DB3E85A880D1}" destId="{3F8BBFA9-BA4E-4FC4-B798-4C90E52985D4}" srcOrd="0" destOrd="0" presId="urn:microsoft.com/office/officeart/2008/layout/RadialCluster"/>
    <dgm:cxn modelId="{5CB2636F-5A8A-4B9C-9341-A077FE296DB2}" type="presOf" srcId="{965662DA-025A-4CFA-A19C-EB52C5231683}" destId="{712132CB-B014-4D2C-A8AE-505FBE648D97}" srcOrd="0" destOrd="0" presId="urn:microsoft.com/office/officeart/2008/layout/RadialCluster"/>
    <dgm:cxn modelId="{6453237F-189B-474E-8003-EA83EC7E3F6F}" type="presOf" srcId="{3A62A53B-F200-4B3C-AB76-CB354B4BBFD5}" destId="{6223C4D7-A206-4EBC-8472-F8380F0B2E46}" srcOrd="0" destOrd="0" presId="urn:microsoft.com/office/officeart/2008/layout/RadialCluster"/>
    <dgm:cxn modelId="{C6AF3D26-0CCA-4340-88ED-F17BF4E9F950}" type="presOf" srcId="{9C62513A-4E22-4E2D-A0AB-8FF2F61DECBF}" destId="{57C34786-8F8D-4250-943E-098DFD792CE9}" srcOrd="0" destOrd="0" presId="urn:microsoft.com/office/officeart/2008/layout/RadialCluster"/>
    <dgm:cxn modelId="{62605C04-251B-4386-8F36-76C719DF4071}" srcId="{E4E394ED-9BF9-4758-91B1-9363362B86F9}" destId="{9C62513A-4E22-4E2D-A0AB-8FF2F61DECBF}" srcOrd="0" destOrd="0" parTransId="{9A5E3FD2-643C-4048-889D-4DD094D2FD64}" sibTransId="{3A741B98-15A7-43E0-BD6D-80DAAFD25BC1}"/>
    <dgm:cxn modelId="{309F401E-F8D4-45DB-B6B0-D90C2361387D}" type="presOf" srcId="{C9E64560-FCB7-4220-ACE7-6405E4943413}" destId="{4073B7BB-EF45-4E0D-B6FF-CC2DDFCA973D}" srcOrd="0" destOrd="0" presId="urn:microsoft.com/office/officeart/2008/layout/RadialCluster"/>
    <dgm:cxn modelId="{EAC27CFE-BD20-4F76-8192-C75C0286D741}" type="presOf" srcId="{BC60264C-609C-4ED9-9CAA-D0F3E2C6041E}" destId="{CD7D666D-8590-46C8-B67E-38C3F18EBD00}" srcOrd="0" destOrd="0" presId="urn:microsoft.com/office/officeart/2008/layout/RadialCluster"/>
    <dgm:cxn modelId="{6AA23CE3-25F6-4A43-BAF7-2DF7C990F389}" type="presOf" srcId="{E4E394ED-9BF9-4758-91B1-9363362B86F9}" destId="{107DBE5A-D661-452B-B32F-41570D26A313}" srcOrd="0" destOrd="0" presId="urn:microsoft.com/office/officeart/2008/layout/RadialCluster"/>
    <dgm:cxn modelId="{A57A7F22-66ED-4AAC-ADFE-351FE494A89B}" type="presParOf" srcId="{107DBE5A-D661-452B-B32F-41570D26A313}" destId="{F4ACD853-DA57-48EF-8729-6E1E613A8577}" srcOrd="0" destOrd="0" presId="urn:microsoft.com/office/officeart/2008/layout/RadialCluster"/>
    <dgm:cxn modelId="{DDBCA6ED-B021-4DE8-8280-5E8C509958CD}" type="presParOf" srcId="{F4ACD853-DA57-48EF-8729-6E1E613A8577}" destId="{57C34786-8F8D-4250-943E-098DFD792CE9}" srcOrd="0" destOrd="0" presId="urn:microsoft.com/office/officeart/2008/layout/RadialCluster"/>
    <dgm:cxn modelId="{DFAB817C-F0FC-485C-8E26-CA3150425FFC}" type="presParOf" srcId="{F4ACD853-DA57-48EF-8729-6E1E613A8577}" destId="{E4779095-6082-4211-89E6-C375B1E4B587}" srcOrd="1" destOrd="0" presId="urn:microsoft.com/office/officeart/2008/layout/RadialCluster"/>
    <dgm:cxn modelId="{D1355EBD-39A9-406D-A8BD-BA0FCFC2ED4A}" type="presParOf" srcId="{F4ACD853-DA57-48EF-8729-6E1E613A8577}" destId="{3F8BBFA9-BA4E-4FC4-B798-4C90E52985D4}" srcOrd="2" destOrd="0" presId="urn:microsoft.com/office/officeart/2008/layout/RadialCluster"/>
    <dgm:cxn modelId="{5D66AD2A-63E4-481D-B9E8-D28FFACF7BF5}" type="presParOf" srcId="{F4ACD853-DA57-48EF-8729-6E1E613A8577}" destId="{6223C4D7-A206-4EBC-8472-F8380F0B2E46}" srcOrd="3" destOrd="0" presId="urn:microsoft.com/office/officeart/2008/layout/RadialCluster"/>
    <dgm:cxn modelId="{40883655-C122-4A49-8F72-9F22E7B49329}" type="presParOf" srcId="{F4ACD853-DA57-48EF-8729-6E1E613A8577}" destId="{CD7D666D-8590-46C8-B67E-38C3F18EBD00}" srcOrd="4" destOrd="0" presId="urn:microsoft.com/office/officeart/2008/layout/RadialCluster"/>
    <dgm:cxn modelId="{8A5AE766-43D4-445D-9781-47A9FE8A4AA8}" type="presParOf" srcId="{F4ACD853-DA57-48EF-8729-6E1E613A8577}" destId="{712132CB-B014-4D2C-A8AE-505FBE648D97}" srcOrd="5" destOrd="0" presId="urn:microsoft.com/office/officeart/2008/layout/RadialCluster"/>
    <dgm:cxn modelId="{664611FD-1A03-40D9-AB6A-D4027F72806E}" type="presParOf" srcId="{F4ACD853-DA57-48EF-8729-6E1E613A8577}" destId="{4073B7BB-EF45-4E0D-B6FF-CC2DDFCA973D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8F8268-8EE6-4AAA-980C-EAC27C2E8D2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CA0C915-FC1F-48A9-98C1-33B0F686CC66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Условия успешной реализации </a:t>
          </a:r>
          <a:r>
            <a: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проекта</a:t>
          </a:r>
          <a:r>
            <a:rPr lang="ru-RU" sz="2800" b="1" dirty="0" smtClean="0">
              <a:solidFill>
                <a:schemeClr val="tx1"/>
              </a:solidFill>
            </a:rPr>
            <a:t>:</a:t>
          </a:r>
          <a:endParaRPr lang="ru-RU" sz="2800" b="1" dirty="0">
            <a:solidFill>
              <a:schemeClr val="tx1"/>
            </a:solidFill>
          </a:endParaRPr>
        </a:p>
      </dgm:t>
    </dgm:pt>
    <dgm:pt modelId="{54B39603-0B95-4392-ABE4-14DE293FA105}" type="parTrans" cxnId="{D119D4CF-3CC7-433F-A8B1-4D077D124072}">
      <dgm:prSet/>
      <dgm:spPr/>
      <dgm:t>
        <a:bodyPr/>
        <a:lstStyle/>
        <a:p>
          <a:endParaRPr lang="ru-RU"/>
        </a:p>
      </dgm:t>
    </dgm:pt>
    <dgm:pt modelId="{3850DB00-138E-4F45-B9A6-CD31A708612C}" type="sibTrans" cxnId="{D119D4CF-3CC7-433F-A8B1-4D077D124072}">
      <dgm:prSet/>
      <dgm:spPr>
        <a:solidFill>
          <a:schemeClr val="accent1">
            <a:alpha val="90000"/>
          </a:schemeClr>
        </a:solidFill>
      </dgm:spPr>
      <dgm:t>
        <a:bodyPr/>
        <a:lstStyle/>
        <a:p>
          <a:endParaRPr lang="ru-RU"/>
        </a:p>
      </dgm:t>
    </dgm:pt>
    <dgm:pt modelId="{93E23295-B4A9-4E48-B117-70B269A708BE}">
      <dgm:prSet phldrT="[Текст]" phldr="1"/>
      <dgm:spPr/>
      <dgm:t>
        <a:bodyPr/>
        <a:lstStyle/>
        <a:p>
          <a:endParaRPr lang="ru-RU"/>
        </a:p>
      </dgm:t>
    </dgm:pt>
    <dgm:pt modelId="{DC8B9FC6-F435-494D-90B3-CFB0E545DB47}" type="parTrans" cxnId="{6223AAD8-593A-4A67-B8C8-937606A70C3C}">
      <dgm:prSet/>
      <dgm:spPr/>
      <dgm:t>
        <a:bodyPr/>
        <a:lstStyle/>
        <a:p>
          <a:endParaRPr lang="ru-RU"/>
        </a:p>
      </dgm:t>
    </dgm:pt>
    <dgm:pt modelId="{BE696EE9-BA41-4FAB-92CA-42CCA7B8DF59}" type="sibTrans" cxnId="{6223AAD8-593A-4A67-B8C8-937606A70C3C}">
      <dgm:prSet/>
      <dgm:spPr/>
      <dgm:t>
        <a:bodyPr/>
        <a:lstStyle/>
        <a:p>
          <a:endParaRPr lang="ru-RU"/>
        </a:p>
      </dgm:t>
    </dgm:pt>
    <dgm:pt modelId="{856CD08C-AA4C-444F-B391-985FAB4ABCBD}">
      <dgm:prSet phldrT="[Текст]" phldr="1"/>
      <dgm:spPr/>
      <dgm:t>
        <a:bodyPr/>
        <a:lstStyle/>
        <a:p>
          <a:endParaRPr lang="ru-RU" dirty="0"/>
        </a:p>
      </dgm:t>
    </dgm:pt>
    <dgm:pt modelId="{8FAAC994-42DD-4F16-9676-F821866CE873}" type="parTrans" cxnId="{3D6287D7-83F5-4848-9CE6-360432A0215A}">
      <dgm:prSet/>
      <dgm:spPr/>
      <dgm:t>
        <a:bodyPr/>
        <a:lstStyle/>
        <a:p>
          <a:endParaRPr lang="ru-RU"/>
        </a:p>
      </dgm:t>
    </dgm:pt>
    <dgm:pt modelId="{A22315BA-F108-4906-86D5-253DCCA21092}" type="sibTrans" cxnId="{3D6287D7-83F5-4848-9CE6-360432A0215A}">
      <dgm:prSet/>
      <dgm:spPr/>
      <dgm:t>
        <a:bodyPr/>
        <a:lstStyle/>
        <a:p>
          <a:endParaRPr lang="ru-RU"/>
        </a:p>
      </dgm:t>
    </dgm:pt>
    <dgm:pt modelId="{7040BCC4-D494-4635-A53E-021626CEB3CD}">
      <dgm:prSet phldrT="[Текст]"/>
      <dgm:spPr/>
      <dgm:t>
        <a:bodyPr/>
        <a:lstStyle/>
        <a:p>
          <a:endParaRPr lang="ru-RU" dirty="0"/>
        </a:p>
      </dgm:t>
    </dgm:pt>
    <dgm:pt modelId="{C851E7A5-EF3C-4BA4-B49D-B8FA82E36413}" type="parTrans" cxnId="{2C8894A0-D5A5-44F7-81ED-AB0415ECD0F6}">
      <dgm:prSet/>
      <dgm:spPr/>
      <dgm:t>
        <a:bodyPr/>
        <a:lstStyle/>
        <a:p>
          <a:endParaRPr lang="ru-RU"/>
        </a:p>
      </dgm:t>
    </dgm:pt>
    <dgm:pt modelId="{ABB743F7-A1E9-443F-95C3-899AEB6C4523}" type="sibTrans" cxnId="{2C8894A0-D5A5-44F7-81ED-AB0415ECD0F6}">
      <dgm:prSet/>
      <dgm:spPr/>
      <dgm:t>
        <a:bodyPr/>
        <a:lstStyle/>
        <a:p>
          <a:endParaRPr lang="ru-RU"/>
        </a:p>
      </dgm:t>
    </dgm:pt>
    <dgm:pt modelId="{A36FBA3E-FCC5-4349-B99A-2F0DECC043AE}">
      <dgm:prSet phldrT="[Текст]"/>
      <dgm:spPr/>
      <dgm:t>
        <a:bodyPr/>
        <a:lstStyle/>
        <a:p>
          <a:endParaRPr lang="ru-RU" dirty="0"/>
        </a:p>
      </dgm:t>
    </dgm:pt>
    <dgm:pt modelId="{AB362165-A7A7-496A-82AE-D3953648D02D}" type="parTrans" cxnId="{4C7C71FC-3D81-4C98-A288-86C2467BB636}">
      <dgm:prSet/>
      <dgm:spPr/>
      <dgm:t>
        <a:bodyPr/>
        <a:lstStyle/>
        <a:p>
          <a:endParaRPr lang="ru-RU"/>
        </a:p>
      </dgm:t>
    </dgm:pt>
    <dgm:pt modelId="{7207AB97-9D1E-4546-ACF9-AA19DC84D7AF}" type="sibTrans" cxnId="{4C7C71FC-3D81-4C98-A288-86C2467BB636}">
      <dgm:prSet/>
      <dgm:spPr/>
      <dgm:t>
        <a:bodyPr/>
        <a:lstStyle/>
        <a:p>
          <a:endParaRPr lang="ru-RU"/>
        </a:p>
      </dgm:t>
    </dgm:pt>
    <dgm:pt modelId="{691AFAA3-35D1-4CA9-B3B4-608BA0E0B391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-</a:t>
          </a: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учителя </a:t>
          </a: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начальных классов занимают творческую активную позицию в разработке и реализации внутренней системы оценки качества начального образования на основе идей преемственности и </a:t>
          </a: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перспективности;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09B27F-D301-49EA-BE3B-129A86405A44}" type="parTrans" cxnId="{CFFD4A0A-5D14-44F3-B70E-9F71EC81436D}">
      <dgm:prSet/>
      <dgm:spPr/>
      <dgm:t>
        <a:bodyPr/>
        <a:lstStyle/>
        <a:p>
          <a:endParaRPr lang="ru-RU"/>
        </a:p>
      </dgm:t>
    </dgm:pt>
    <dgm:pt modelId="{9AA6FC90-5F53-40A3-9753-45FA8E7900CF}" type="sibTrans" cxnId="{CFFD4A0A-5D14-44F3-B70E-9F71EC81436D}">
      <dgm:prSet/>
      <dgm:spPr>
        <a:solidFill>
          <a:schemeClr val="accent1">
            <a:alpha val="90000"/>
          </a:schemeClr>
        </a:solidFill>
      </dgm:spPr>
      <dgm:t>
        <a:bodyPr/>
        <a:lstStyle/>
        <a:p>
          <a:endParaRPr lang="ru-RU"/>
        </a:p>
      </dgm:t>
    </dgm:pt>
    <dgm:pt modelId="{54A48BF7-D018-451F-BC42-A3DA42E5FED2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-</a:t>
          </a: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</a:t>
          </a: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образовательной организации осуществляется система методической работы с опорой на </a:t>
          </a:r>
          <a:r>
            <a:rPr lang="ru-RU" sz="2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взаимооценку</a:t>
          </a: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и самооценку педагогической деятельности, способствующая становлению рефлексивной культуры </a:t>
          </a: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учителей;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0355AA-AC97-4AD6-BF4E-8B3EFB0BAFEC}" type="parTrans" cxnId="{41493F4C-61AF-42A0-8107-BBE0649579BE}">
      <dgm:prSet/>
      <dgm:spPr/>
      <dgm:t>
        <a:bodyPr/>
        <a:lstStyle/>
        <a:p>
          <a:endParaRPr lang="ru-RU"/>
        </a:p>
      </dgm:t>
    </dgm:pt>
    <dgm:pt modelId="{9155047D-5AA1-423F-B8CC-74D886BDE814}" type="sibTrans" cxnId="{41493F4C-61AF-42A0-8107-BBE0649579BE}">
      <dgm:prSet/>
      <dgm:spPr>
        <a:solidFill>
          <a:schemeClr val="accent1">
            <a:alpha val="90000"/>
          </a:schemeClr>
        </a:solidFill>
      </dgm:spPr>
      <dgm:t>
        <a:bodyPr/>
        <a:lstStyle/>
        <a:p>
          <a:endParaRPr lang="ru-RU"/>
        </a:p>
      </dgm:t>
    </dgm:pt>
    <dgm:pt modelId="{91DAB512-81A4-4458-BAB4-B48B03540E69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-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процедуры 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внешней и внутренней оценки качества образования оптимальны по содержанию и частоте проведения, дополняют друг друга и направлены на оказание методической помощи 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учителю;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3DFBF4-2DE5-48E7-B7BA-8C53FD4AD1BE}" type="parTrans" cxnId="{98C5DA76-32E7-41AC-89C9-54E486EABA22}">
      <dgm:prSet/>
      <dgm:spPr/>
      <dgm:t>
        <a:bodyPr/>
        <a:lstStyle/>
        <a:p>
          <a:endParaRPr lang="ru-RU"/>
        </a:p>
      </dgm:t>
    </dgm:pt>
    <dgm:pt modelId="{315FED13-5FF2-4532-B53F-85F5D07BC01C}" type="sibTrans" cxnId="{98C5DA76-32E7-41AC-89C9-54E486EABA22}">
      <dgm:prSet/>
      <dgm:spPr>
        <a:solidFill>
          <a:schemeClr val="accent1">
            <a:alpha val="90000"/>
          </a:schemeClr>
        </a:solidFill>
      </dgm:spPr>
      <dgm:t>
        <a:bodyPr/>
        <a:lstStyle/>
        <a:p>
          <a:endParaRPr lang="ru-RU"/>
        </a:p>
      </dgm:t>
    </dgm:pt>
    <dgm:pt modelId="{869DD76B-8705-49FD-8314-828365AE9F07}">
      <dgm:prSet/>
      <dgm:spPr/>
      <dgm:t>
        <a:bodyPr/>
        <a:lstStyle/>
        <a:p>
          <a:endParaRPr lang="ru-RU" dirty="0"/>
        </a:p>
      </dgm:t>
    </dgm:pt>
    <dgm:pt modelId="{5E6932E7-2372-44F3-8581-38CE3FA93711}" type="parTrans" cxnId="{BFC0DFDF-8430-44B3-820F-72A97ECD0E69}">
      <dgm:prSet/>
      <dgm:spPr/>
      <dgm:t>
        <a:bodyPr/>
        <a:lstStyle/>
        <a:p>
          <a:endParaRPr lang="ru-RU"/>
        </a:p>
      </dgm:t>
    </dgm:pt>
    <dgm:pt modelId="{AEFA9086-468F-4580-9765-B08CD1271940}" type="sibTrans" cxnId="{BFC0DFDF-8430-44B3-820F-72A97ECD0E69}">
      <dgm:prSet/>
      <dgm:spPr/>
      <dgm:t>
        <a:bodyPr/>
        <a:lstStyle/>
        <a:p>
          <a:endParaRPr lang="ru-RU"/>
        </a:p>
      </dgm:t>
    </dgm:pt>
    <dgm:pt modelId="{167B9B97-29F0-4008-AEDE-6F6BBBBB4391}">
      <dgm:prSet/>
      <dgm:spPr/>
      <dgm:t>
        <a:bodyPr/>
        <a:lstStyle/>
        <a:p>
          <a:endParaRPr lang="ru-RU" dirty="0"/>
        </a:p>
      </dgm:t>
    </dgm:pt>
    <dgm:pt modelId="{C0280EAD-A43F-487F-A43A-C99057DCB7D6}" type="parTrans" cxnId="{E3B6E9B9-23CF-4F8F-B278-3A2BBDB8EC1A}">
      <dgm:prSet/>
      <dgm:spPr/>
      <dgm:t>
        <a:bodyPr/>
        <a:lstStyle/>
        <a:p>
          <a:endParaRPr lang="ru-RU"/>
        </a:p>
      </dgm:t>
    </dgm:pt>
    <dgm:pt modelId="{08F1ECBE-708D-48EE-9DC3-D0BC7F8A1D1A}" type="sibTrans" cxnId="{E3B6E9B9-23CF-4F8F-B278-3A2BBDB8EC1A}">
      <dgm:prSet/>
      <dgm:spPr/>
      <dgm:t>
        <a:bodyPr/>
        <a:lstStyle/>
        <a:p>
          <a:endParaRPr lang="ru-RU"/>
        </a:p>
      </dgm:t>
    </dgm:pt>
    <dgm:pt modelId="{F87142E5-07A6-4E79-9366-B41882032E5F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-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максимальное 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развитие компетенций обучающихся, для дальнейшей успешной учебной 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деятельности;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5641CF-E29E-458A-B736-B1F487CA392B}" type="parTrans" cxnId="{9406F6AC-5B26-463E-9674-681D290EB681}">
      <dgm:prSet/>
      <dgm:spPr/>
      <dgm:t>
        <a:bodyPr/>
        <a:lstStyle/>
        <a:p>
          <a:endParaRPr lang="ru-RU"/>
        </a:p>
      </dgm:t>
    </dgm:pt>
    <dgm:pt modelId="{A3B56088-AC9A-4E7F-8515-806B08CAA3E7}" type="sibTrans" cxnId="{9406F6AC-5B26-463E-9674-681D290EB681}">
      <dgm:prSet/>
      <dgm:spPr/>
      <dgm:t>
        <a:bodyPr/>
        <a:lstStyle/>
        <a:p>
          <a:endParaRPr lang="ru-RU"/>
        </a:p>
      </dgm:t>
    </dgm:pt>
    <dgm:pt modelId="{94635544-86E2-4706-BA42-AA453BB00CFF}">
      <dgm:prSet/>
      <dgm:spPr/>
      <dgm:t>
        <a:bodyPr/>
        <a:lstStyle/>
        <a:p>
          <a:endParaRPr lang="ru-RU" dirty="0"/>
        </a:p>
      </dgm:t>
    </dgm:pt>
    <dgm:pt modelId="{31C59FE8-A7C7-48C3-B5D2-C44CEB47BD92}" type="parTrans" cxnId="{B1A28090-E291-40EE-A6C4-F4CE28795359}">
      <dgm:prSet/>
      <dgm:spPr/>
      <dgm:t>
        <a:bodyPr/>
        <a:lstStyle/>
        <a:p>
          <a:endParaRPr lang="ru-RU"/>
        </a:p>
      </dgm:t>
    </dgm:pt>
    <dgm:pt modelId="{3FCC3B97-440C-44A6-9FE1-A811268CCA79}" type="sibTrans" cxnId="{B1A28090-E291-40EE-A6C4-F4CE28795359}">
      <dgm:prSet/>
      <dgm:spPr/>
      <dgm:t>
        <a:bodyPr/>
        <a:lstStyle/>
        <a:p>
          <a:endParaRPr lang="ru-RU"/>
        </a:p>
      </dgm:t>
    </dgm:pt>
    <dgm:pt modelId="{5C757314-985A-4172-92E5-ACA6EB1355A9}" type="pres">
      <dgm:prSet presAssocID="{238F8268-8EE6-4AAA-980C-EAC27C2E8D2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E7A876-E70A-487A-8C77-33E7084FBDBB}" type="pres">
      <dgm:prSet presAssocID="{238F8268-8EE6-4AAA-980C-EAC27C2E8D23}" presName="dummyMaxCanvas" presStyleCnt="0">
        <dgm:presLayoutVars/>
      </dgm:prSet>
      <dgm:spPr/>
    </dgm:pt>
    <dgm:pt modelId="{EED904F6-1477-4A9A-B8B8-DCAB2C14A44B}" type="pres">
      <dgm:prSet presAssocID="{238F8268-8EE6-4AAA-980C-EAC27C2E8D23}" presName="FiveNodes_1" presStyleLbl="node1" presStyleIdx="0" presStyleCnt="5" custScaleY="397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7BF2F2-1122-46B4-8115-82A540F33079}" type="pres">
      <dgm:prSet presAssocID="{238F8268-8EE6-4AAA-980C-EAC27C2E8D23}" presName="FiveNodes_2" presStyleLbl="node1" presStyleIdx="1" presStyleCnt="5" custLinFactNeighborX="-5869" custLinFactNeighborY="-278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DA171F-8705-4588-A7E3-225C91F0FED6}" type="pres">
      <dgm:prSet presAssocID="{238F8268-8EE6-4AAA-980C-EAC27C2E8D23}" presName="FiveNodes_3" presStyleLbl="node1" presStyleIdx="2" presStyleCnt="5" custScaleX="102386" custScaleY="127694" custLinFactNeighborX="-2802" custLinFactNeighborY="-106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684FE0-E3BC-4C31-9CBC-7E182B643ABE}" type="pres">
      <dgm:prSet presAssocID="{238F8268-8EE6-4AAA-980C-EAC27C2E8D23}" presName="FiveNodes_4" presStyleLbl="node1" presStyleIdx="3" presStyleCnt="5" custLinFactNeighborX="-3334" custLinFactNeighborY="96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9A43C0-D2E0-40F2-80E0-4405F4BAE14C}" type="pres">
      <dgm:prSet presAssocID="{238F8268-8EE6-4AAA-980C-EAC27C2E8D23}" presName="FiveNodes_5" presStyleLbl="node1" presStyleIdx="4" presStyleCnt="5" custScaleY="67993" custLinFactNeighborX="-2268" custLinFactNeighborY="-32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42CAC8-C6AF-4EFD-AA47-20EBA0A4D077}" type="pres">
      <dgm:prSet presAssocID="{238F8268-8EE6-4AAA-980C-EAC27C2E8D23}" presName="FiveConn_1-2" presStyleLbl="fgAccFollowNode1" presStyleIdx="0" presStyleCnt="4" custLinFactX="-30031" custLinFactNeighborX="-100000" custLinFactNeighborY="-279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B8ECE9-B59E-49AF-B20D-1FA1762EF805}" type="pres">
      <dgm:prSet presAssocID="{238F8268-8EE6-4AAA-980C-EAC27C2E8D23}" presName="FiveConn_2-3" presStyleLbl="fgAccFollowNode1" presStyleIdx="1" presStyleCnt="4" custLinFactNeighborX="-80652" custLinFactNeighborY="-395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8CF72D-1BAD-48F9-A74E-25B041EB3365}" type="pres">
      <dgm:prSet presAssocID="{238F8268-8EE6-4AAA-980C-EAC27C2E8D23}" presName="FiveConn_3-4" presStyleLbl="fgAccFollowNode1" presStyleIdx="2" presStyleCnt="4" custLinFactNeighborX="-92174" custLinFactNeighborY="16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456DA6-571A-40B7-911F-95D5FA8723AE}" type="pres">
      <dgm:prSet presAssocID="{238F8268-8EE6-4AAA-980C-EAC27C2E8D23}" presName="FiveConn_4-5" presStyleLbl="fgAccFollowNode1" presStyleIdx="3" presStyleCnt="4" custLinFactX="-11926" custLinFactNeighborX="-100000" custLinFactNeighborY="296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B1F212-C388-46E8-9EDA-E88C7EC0BBB6}" type="pres">
      <dgm:prSet presAssocID="{238F8268-8EE6-4AAA-980C-EAC27C2E8D23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B0AB62-E6BE-4DDA-9169-1DE9A4A529A2}" type="pres">
      <dgm:prSet presAssocID="{238F8268-8EE6-4AAA-980C-EAC27C2E8D23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4E75A4-AA7B-49BC-83B0-CD3D8C737D2D}" type="pres">
      <dgm:prSet presAssocID="{238F8268-8EE6-4AAA-980C-EAC27C2E8D23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438B5E-B833-4229-8B61-C42EC7B710B4}" type="pres">
      <dgm:prSet presAssocID="{238F8268-8EE6-4AAA-980C-EAC27C2E8D23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E7FC30-EC0F-4941-A0A2-3023C3C20230}" type="pres">
      <dgm:prSet presAssocID="{238F8268-8EE6-4AAA-980C-EAC27C2E8D23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7C71FC-3D81-4C98-A288-86C2467BB636}" srcId="{238F8268-8EE6-4AAA-980C-EAC27C2E8D23}" destId="{A36FBA3E-FCC5-4349-B99A-2F0DECC043AE}" srcOrd="10" destOrd="0" parTransId="{AB362165-A7A7-496A-82AE-D3953648D02D}" sibTransId="{7207AB97-9D1E-4546-ACF9-AA19DC84D7AF}"/>
    <dgm:cxn modelId="{0B34FDAC-AE6A-4E75-A60E-5C2B415FE56C}" type="presOf" srcId="{91DAB512-81A4-4458-BAB4-B48B03540E69}" destId="{62438B5E-B833-4229-8B61-C42EC7B710B4}" srcOrd="1" destOrd="0" presId="urn:microsoft.com/office/officeart/2005/8/layout/vProcess5"/>
    <dgm:cxn modelId="{2C213445-3564-44C1-99D8-919197046B34}" type="presOf" srcId="{691AFAA3-35D1-4CA9-B3B4-608BA0E0B391}" destId="{E7B0AB62-E6BE-4DDA-9169-1DE9A4A529A2}" srcOrd="1" destOrd="0" presId="urn:microsoft.com/office/officeart/2005/8/layout/vProcess5"/>
    <dgm:cxn modelId="{C6EDE6EF-9166-4D15-8160-554A47CA62C2}" type="presOf" srcId="{3850DB00-138E-4F45-B9A6-CD31A708612C}" destId="{3B42CAC8-C6AF-4EFD-AA47-20EBA0A4D077}" srcOrd="0" destOrd="0" presId="urn:microsoft.com/office/officeart/2005/8/layout/vProcess5"/>
    <dgm:cxn modelId="{BFC0DFDF-8430-44B3-820F-72A97ECD0E69}" srcId="{238F8268-8EE6-4AAA-980C-EAC27C2E8D23}" destId="{869DD76B-8705-49FD-8314-828365AE9F07}" srcOrd="6" destOrd="0" parTransId="{5E6932E7-2372-44F3-8581-38CE3FA93711}" sibTransId="{AEFA9086-468F-4580-9765-B08CD1271940}"/>
    <dgm:cxn modelId="{6223AAD8-593A-4A67-B8C8-937606A70C3C}" srcId="{238F8268-8EE6-4AAA-980C-EAC27C2E8D23}" destId="{93E23295-B4A9-4E48-B117-70B269A708BE}" srcOrd="8" destOrd="0" parTransId="{DC8B9FC6-F435-494D-90B3-CFB0E545DB47}" sibTransId="{BE696EE9-BA41-4FAB-92CA-42CCA7B8DF59}"/>
    <dgm:cxn modelId="{E3B6E9B9-23CF-4F8F-B278-3A2BBDB8EC1A}" srcId="{238F8268-8EE6-4AAA-980C-EAC27C2E8D23}" destId="{167B9B97-29F0-4008-AEDE-6F6BBBBB4391}" srcOrd="7" destOrd="0" parTransId="{C0280EAD-A43F-487F-A43A-C99057DCB7D6}" sibTransId="{08F1ECBE-708D-48EE-9DC3-D0BC7F8A1D1A}"/>
    <dgm:cxn modelId="{59BA3277-2033-4BDF-9AE3-0132E0DE863E}" type="presOf" srcId="{9155047D-5AA1-423F-B8CC-74D886BDE814}" destId="{DA8CF72D-1BAD-48F9-A74E-25B041EB3365}" srcOrd="0" destOrd="0" presId="urn:microsoft.com/office/officeart/2005/8/layout/vProcess5"/>
    <dgm:cxn modelId="{D09658DA-38E5-4708-8A5A-61065CDFE5BB}" type="presOf" srcId="{691AFAA3-35D1-4CA9-B3B4-608BA0E0B391}" destId="{FD7BF2F2-1122-46B4-8115-82A540F33079}" srcOrd="0" destOrd="0" presId="urn:microsoft.com/office/officeart/2005/8/layout/vProcess5"/>
    <dgm:cxn modelId="{A19A4F99-A1F3-440D-AFAB-079D42D0A306}" type="presOf" srcId="{F87142E5-07A6-4E79-9366-B41882032E5F}" destId="{BBE7FC30-EC0F-4941-A0A2-3023C3C20230}" srcOrd="1" destOrd="0" presId="urn:microsoft.com/office/officeart/2005/8/layout/vProcess5"/>
    <dgm:cxn modelId="{2C8894A0-D5A5-44F7-81ED-AB0415ECD0F6}" srcId="{238F8268-8EE6-4AAA-980C-EAC27C2E8D23}" destId="{7040BCC4-D494-4635-A53E-021626CEB3CD}" srcOrd="11" destOrd="0" parTransId="{C851E7A5-EF3C-4BA4-B49D-B8FA82E36413}" sibTransId="{ABB743F7-A1E9-443F-95C3-899AEB6C4523}"/>
    <dgm:cxn modelId="{B9C1E43C-1A69-4D7F-A386-AF565F305E40}" type="presOf" srcId="{5CA0C915-FC1F-48A9-98C1-33B0F686CC66}" destId="{A2B1F212-C388-46E8-9EDA-E88C7EC0BBB6}" srcOrd="1" destOrd="0" presId="urn:microsoft.com/office/officeart/2005/8/layout/vProcess5"/>
    <dgm:cxn modelId="{D119D4CF-3CC7-433F-A8B1-4D077D124072}" srcId="{238F8268-8EE6-4AAA-980C-EAC27C2E8D23}" destId="{5CA0C915-FC1F-48A9-98C1-33B0F686CC66}" srcOrd="0" destOrd="0" parTransId="{54B39603-0B95-4392-ABE4-14DE293FA105}" sibTransId="{3850DB00-138E-4F45-B9A6-CD31A708612C}"/>
    <dgm:cxn modelId="{3D6287D7-83F5-4848-9CE6-360432A0215A}" srcId="{238F8268-8EE6-4AAA-980C-EAC27C2E8D23}" destId="{856CD08C-AA4C-444F-B391-985FAB4ABCBD}" srcOrd="9" destOrd="0" parTransId="{8FAAC994-42DD-4F16-9676-F821866CE873}" sibTransId="{A22315BA-F108-4906-86D5-253DCCA21092}"/>
    <dgm:cxn modelId="{A6B7C08E-D3EC-44F3-AC42-8A32FC2E7DDD}" type="presOf" srcId="{5CA0C915-FC1F-48A9-98C1-33B0F686CC66}" destId="{EED904F6-1477-4A9A-B8B8-DCAB2C14A44B}" srcOrd="0" destOrd="0" presId="urn:microsoft.com/office/officeart/2005/8/layout/vProcess5"/>
    <dgm:cxn modelId="{05A8E0B6-C50F-4CF2-86D3-CB5CB9A02CC9}" type="presOf" srcId="{54A48BF7-D018-451F-BC42-A3DA42E5FED2}" destId="{414E75A4-AA7B-49BC-83B0-CD3D8C737D2D}" srcOrd="1" destOrd="0" presId="urn:microsoft.com/office/officeart/2005/8/layout/vProcess5"/>
    <dgm:cxn modelId="{051E6FCF-7140-4D06-A1AC-4D423394618B}" type="presOf" srcId="{F87142E5-07A6-4E79-9366-B41882032E5F}" destId="{2C9A43C0-D2E0-40F2-80E0-4405F4BAE14C}" srcOrd="0" destOrd="0" presId="urn:microsoft.com/office/officeart/2005/8/layout/vProcess5"/>
    <dgm:cxn modelId="{41493F4C-61AF-42A0-8107-BBE0649579BE}" srcId="{238F8268-8EE6-4AAA-980C-EAC27C2E8D23}" destId="{54A48BF7-D018-451F-BC42-A3DA42E5FED2}" srcOrd="2" destOrd="0" parTransId="{960355AA-AC97-4AD6-BF4E-8B3EFB0BAFEC}" sibTransId="{9155047D-5AA1-423F-B8CC-74D886BDE814}"/>
    <dgm:cxn modelId="{B1A28090-E291-40EE-A6C4-F4CE28795359}" srcId="{238F8268-8EE6-4AAA-980C-EAC27C2E8D23}" destId="{94635544-86E2-4706-BA42-AA453BB00CFF}" srcOrd="5" destOrd="0" parTransId="{31C59FE8-A7C7-48C3-B5D2-C44CEB47BD92}" sibTransId="{3FCC3B97-440C-44A6-9FE1-A811268CCA79}"/>
    <dgm:cxn modelId="{640E0EEC-662F-42D2-A0E3-4936FE2ED820}" type="presOf" srcId="{91DAB512-81A4-4458-BAB4-B48B03540E69}" destId="{61684FE0-E3BC-4C31-9CBC-7E182B643ABE}" srcOrd="0" destOrd="0" presId="urn:microsoft.com/office/officeart/2005/8/layout/vProcess5"/>
    <dgm:cxn modelId="{9406F6AC-5B26-463E-9674-681D290EB681}" srcId="{238F8268-8EE6-4AAA-980C-EAC27C2E8D23}" destId="{F87142E5-07A6-4E79-9366-B41882032E5F}" srcOrd="4" destOrd="0" parTransId="{D05641CF-E29E-458A-B736-B1F487CA392B}" sibTransId="{A3B56088-AC9A-4E7F-8515-806B08CAA3E7}"/>
    <dgm:cxn modelId="{98C5DA76-32E7-41AC-89C9-54E486EABA22}" srcId="{238F8268-8EE6-4AAA-980C-EAC27C2E8D23}" destId="{91DAB512-81A4-4458-BAB4-B48B03540E69}" srcOrd="3" destOrd="0" parTransId="{9F3DFBF4-2DE5-48E7-B7BA-8C53FD4AD1BE}" sibTransId="{315FED13-5FF2-4532-B53F-85F5D07BC01C}"/>
    <dgm:cxn modelId="{CFFD4A0A-5D14-44F3-B70E-9F71EC81436D}" srcId="{238F8268-8EE6-4AAA-980C-EAC27C2E8D23}" destId="{691AFAA3-35D1-4CA9-B3B4-608BA0E0B391}" srcOrd="1" destOrd="0" parTransId="{A909B27F-D301-49EA-BE3B-129A86405A44}" sibTransId="{9AA6FC90-5F53-40A3-9753-45FA8E7900CF}"/>
    <dgm:cxn modelId="{6666CB76-D88B-47CB-9968-6727D51A0D0A}" type="presOf" srcId="{315FED13-5FF2-4532-B53F-85F5D07BC01C}" destId="{60456DA6-571A-40B7-911F-95D5FA8723AE}" srcOrd="0" destOrd="0" presId="urn:microsoft.com/office/officeart/2005/8/layout/vProcess5"/>
    <dgm:cxn modelId="{F1AD6E4C-BC49-4463-980D-964F600FE974}" type="presOf" srcId="{238F8268-8EE6-4AAA-980C-EAC27C2E8D23}" destId="{5C757314-985A-4172-92E5-ACA6EB1355A9}" srcOrd="0" destOrd="0" presId="urn:microsoft.com/office/officeart/2005/8/layout/vProcess5"/>
    <dgm:cxn modelId="{7110026E-74FC-4357-83F8-70B7EBC8E9FF}" type="presOf" srcId="{9AA6FC90-5F53-40A3-9753-45FA8E7900CF}" destId="{EFB8ECE9-B59E-49AF-B20D-1FA1762EF805}" srcOrd="0" destOrd="0" presId="urn:microsoft.com/office/officeart/2005/8/layout/vProcess5"/>
    <dgm:cxn modelId="{702D6E1F-E7B1-4E65-B739-9A9C8FBDCCCB}" type="presOf" srcId="{54A48BF7-D018-451F-BC42-A3DA42E5FED2}" destId="{D2DA171F-8705-4588-A7E3-225C91F0FED6}" srcOrd="0" destOrd="0" presId="urn:microsoft.com/office/officeart/2005/8/layout/vProcess5"/>
    <dgm:cxn modelId="{07678158-9C24-428A-9CB3-DB08884A628E}" type="presParOf" srcId="{5C757314-985A-4172-92E5-ACA6EB1355A9}" destId="{FAE7A876-E70A-487A-8C77-33E7084FBDBB}" srcOrd="0" destOrd="0" presId="urn:microsoft.com/office/officeart/2005/8/layout/vProcess5"/>
    <dgm:cxn modelId="{E253FA28-9DF0-4A7B-AD00-A74EDE64F983}" type="presParOf" srcId="{5C757314-985A-4172-92E5-ACA6EB1355A9}" destId="{EED904F6-1477-4A9A-B8B8-DCAB2C14A44B}" srcOrd="1" destOrd="0" presId="urn:microsoft.com/office/officeart/2005/8/layout/vProcess5"/>
    <dgm:cxn modelId="{689DC648-14FE-4FAE-A7C4-D53D44D5541E}" type="presParOf" srcId="{5C757314-985A-4172-92E5-ACA6EB1355A9}" destId="{FD7BF2F2-1122-46B4-8115-82A540F33079}" srcOrd="2" destOrd="0" presId="urn:microsoft.com/office/officeart/2005/8/layout/vProcess5"/>
    <dgm:cxn modelId="{C0DA318E-2059-43D9-B063-5FF26CBBCF76}" type="presParOf" srcId="{5C757314-985A-4172-92E5-ACA6EB1355A9}" destId="{D2DA171F-8705-4588-A7E3-225C91F0FED6}" srcOrd="3" destOrd="0" presId="urn:microsoft.com/office/officeart/2005/8/layout/vProcess5"/>
    <dgm:cxn modelId="{FF88BBD5-B8EF-46D3-A856-103E6AB94C84}" type="presParOf" srcId="{5C757314-985A-4172-92E5-ACA6EB1355A9}" destId="{61684FE0-E3BC-4C31-9CBC-7E182B643ABE}" srcOrd="4" destOrd="0" presId="urn:microsoft.com/office/officeart/2005/8/layout/vProcess5"/>
    <dgm:cxn modelId="{121732F4-AF01-4E6F-871D-CE6F141D47F4}" type="presParOf" srcId="{5C757314-985A-4172-92E5-ACA6EB1355A9}" destId="{2C9A43C0-D2E0-40F2-80E0-4405F4BAE14C}" srcOrd="5" destOrd="0" presId="urn:microsoft.com/office/officeart/2005/8/layout/vProcess5"/>
    <dgm:cxn modelId="{DAFEFF67-F665-4EB8-9899-DCEC1A23CBCC}" type="presParOf" srcId="{5C757314-985A-4172-92E5-ACA6EB1355A9}" destId="{3B42CAC8-C6AF-4EFD-AA47-20EBA0A4D077}" srcOrd="6" destOrd="0" presId="urn:microsoft.com/office/officeart/2005/8/layout/vProcess5"/>
    <dgm:cxn modelId="{884DE379-50AA-4F20-B7C6-F20CF6A54A53}" type="presParOf" srcId="{5C757314-985A-4172-92E5-ACA6EB1355A9}" destId="{EFB8ECE9-B59E-49AF-B20D-1FA1762EF805}" srcOrd="7" destOrd="0" presId="urn:microsoft.com/office/officeart/2005/8/layout/vProcess5"/>
    <dgm:cxn modelId="{EBACD002-1F33-40B2-AC47-34CD66283F44}" type="presParOf" srcId="{5C757314-985A-4172-92E5-ACA6EB1355A9}" destId="{DA8CF72D-1BAD-48F9-A74E-25B041EB3365}" srcOrd="8" destOrd="0" presId="urn:microsoft.com/office/officeart/2005/8/layout/vProcess5"/>
    <dgm:cxn modelId="{82076D6E-FC9E-4EF6-A5BF-A745BE94636E}" type="presParOf" srcId="{5C757314-985A-4172-92E5-ACA6EB1355A9}" destId="{60456DA6-571A-40B7-911F-95D5FA8723AE}" srcOrd="9" destOrd="0" presId="urn:microsoft.com/office/officeart/2005/8/layout/vProcess5"/>
    <dgm:cxn modelId="{E1BA3F45-0A71-49AF-AC46-63F05D3D3DD5}" type="presParOf" srcId="{5C757314-985A-4172-92E5-ACA6EB1355A9}" destId="{A2B1F212-C388-46E8-9EDA-E88C7EC0BBB6}" srcOrd="10" destOrd="0" presId="urn:microsoft.com/office/officeart/2005/8/layout/vProcess5"/>
    <dgm:cxn modelId="{0AD85C4B-5A59-4D03-A3A3-DAEDF3AAF8ED}" type="presParOf" srcId="{5C757314-985A-4172-92E5-ACA6EB1355A9}" destId="{E7B0AB62-E6BE-4DDA-9169-1DE9A4A529A2}" srcOrd="11" destOrd="0" presId="urn:microsoft.com/office/officeart/2005/8/layout/vProcess5"/>
    <dgm:cxn modelId="{C96167E8-44B9-494E-8E4A-3E36CF15D872}" type="presParOf" srcId="{5C757314-985A-4172-92E5-ACA6EB1355A9}" destId="{414E75A4-AA7B-49BC-83B0-CD3D8C737D2D}" srcOrd="12" destOrd="0" presId="urn:microsoft.com/office/officeart/2005/8/layout/vProcess5"/>
    <dgm:cxn modelId="{EF11BE43-CAFF-4E61-BFC4-14A8BD86BA0D}" type="presParOf" srcId="{5C757314-985A-4172-92E5-ACA6EB1355A9}" destId="{62438B5E-B833-4229-8B61-C42EC7B710B4}" srcOrd="13" destOrd="0" presId="urn:microsoft.com/office/officeart/2005/8/layout/vProcess5"/>
    <dgm:cxn modelId="{0AF16D93-1988-432C-ABF2-F63FF002FE0F}" type="presParOf" srcId="{5C757314-985A-4172-92E5-ACA6EB1355A9}" destId="{BBE7FC30-EC0F-4941-A0A2-3023C3C20230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2E7D57-FF30-4066-A113-FCED6D806FB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 rtlCol="0"/>
        <a:lstStyle/>
        <a:p>
          <a:pPr rtl="0"/>
          <a:endParaRPr lang="en-US"/>
        </a:p>
      </dgm:t>
    </dgm:pt>
    <dgm:pt modelId="{7D5F4A26-1C76-4A7F-930D-0B2EE8CB5A24}">
      <dgm:prSet phldrT="[Text]"/>
      <dgm:spPr/>
      <dgm:t>
        <a:bodyPr rtlCol="0"/>
        <a:lstStyle/>
        <a:p>
          <a:pPr rtl="0"/>
          <a:r>
            <a:rPr lang="ru-RU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Работа с обучающимися</a:t>
          </a:r>
          <a:endParaRPr lang="ru-RU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  <dgm:extLst>
        <a:ext uri="{E40237B7-FDA0-4F09-8148-C483321AD2D9}">
          <dgm14:cNvPr xmlns:dgm14="http://schemas.microsoft.com/office/drawing/2010/diagram" id="0" name="" title="Group A heading"/>
        </a:ext>
      </dgm:extLst>
    </dgm:pt>
    <dgm:pt modelId="{E1D094F8-E721-4D3A-94BD-42021134B10D}" type="parTrans" cxnId="{FD3BDC87-ABC4-415A-BA00-3B1A44CE60DB}">
      <dgm:prSet/>
      <dgm:spPr/>
      <dgm:t>
        <a:bodyPr rtlCol="0"/>
        <a:lstStyle/>
        <a:p>
          <a:pPr rtl="0"/>
          <a:endParaRPr lang="en-US"/>
        </a:p>
      </dgm:t>
    </dgm:pt>
    <dgm:pt modelId="{30219927-95FE-489B-9532-820F85DCB012}" type="sibTrans" cxnId="{FD3BDC87-ABC4-415A-BA00-3B1A44CE60DB}">
      <dgm:prSet/>
      <dgm:spPr/>
      <dgm:t>
        <a:bodyPr rtlCol="0"/>
        <a:lstStyle/>
        <a:p>
          <a:pPr rtl="0"/>
          <a:endParaRPr lang="en-US"/>
        </a:p>
      </dgm:t>
    </dgm:pt>
    <dgm:pt modelId="{CA5E69B5-37AD-426D-ADCE-4496C7EE6106}">
      <dgm:prSet phldrT="[Text]"/>
      <dgm:spPr/>
      <dgm:t>
        <a:bodyPr rtlCol="0"/>
        <a:lstStyle/>
        <a:p>
          <a:pPr algn="just" rtl="0"/>
          <a:r>
            <a:rPr lang="ru" dirty="0" smtClean="0"/>
            <a:t>Система мероприятий, направленных на формирование читательских компетенций.</a:t>
          </a:r>
          <a:endParaRPr lang="ru" dirty="0"/>
        </a:p>
      </dgm:t>
      <dgm:extLst>
        <a:ext uri="{E40237B7-FDA0-4F09-8148-C483321AD2D9}">
          <dgm14:cNvPr xmlns:dgm14="http://schemas.microsoft.com/office/drawing/2010/diagram" id="0" name="" title="Group A tasks"/>
        </a:ext>
      </dgm:extLst>
    </dgm:pt>
    <dgm:pt modelId="{5F3DC056-5744-4814-96CE-D76E13314AB7}" type="parTrans" cxnId="{B02CAB33-5ED4-47E4-81C9-EBA23D8E48FE}">
      <dgm:prSet/>
      <dgm:spPr/>
      <dgm:t>
        <a:bodyPr rtlCol="0"/>
        <a:lstStyle/>
        <a:p>
          <a:pPr rtl="0"/>
          <a:endParaRPr lang="en-US"/>
        </a:p>
      </dgm:t>
    </dgm:pt>
    <dgm:pt modelId="{BDED456A-5607-4183-AD54-919BA3E602A1}" type="sibTrans" cxnId="{B02CAB33-5ED4-47E4-81C9-EBA23D8E48FE}">
      <dgm:prSet/>
      <dgm:spPr/>
      <dgm:t>
        <a:bodyPr rtlCol="0"/>
        <a:lstStyle/>
        <a:p>
          <a:pPr rtl="0"/>
          <a:endParaRPr lang="en-US"/>
        </a:p>
      </dgm:t>
    </dgm:pt>
    <dgm:pt modelId="{AB0B3541-2BBF-43CD-8973-113F1D086578}">
      <dgm:prSet phldrT="[Text]"/>
      <dgm:spPr/>
      <dgm:t>
        <a:bodyPr rtlCol="0"/>
        <a:lstStyle/>
        <a:p>
          <a:pPr rtl="0"/>
          <a:r>
            <a:rPr lang="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Участие родителей в мероприятиях по формированию читательских компетенций.</a:t>
          </a:r>
          <a:endParaRPr lang="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  <dgm:extLst>
        <a:ext uri="{E40237B7-FDA0-4F09-8148-C483321AD2D9}">
          <dgm14:cNvPr xmlns:dgm14="http://schemas.microsoft.com/office/drawing/2010/diagram" id="0" name="" title="Group B tasks"/>
        </a:ext>
      </dgm:extLst>
    </dgm:pt>
    <dgm:pt modelId="{C2F69FEA-9A42-48F9-AF5D-79B760DCBD5A}" type="parTrans" cxnId="{10E5E320-2EED-4036-A1B3-33F113D3F661}">
      <dgm:prSet/>
      <dgm:spPr/>
      <dgm:t>
        <a:bodyPr rtlCol="0"/>
        <a:lstStyle/>
        <a:p>
          <a:pPr rtl="0"/>
          <a:endParaRPr lang="en-US"/>
        </a:p>
      </dgm:t>
    </dgm:pt>
    <dgm:pt modelId="{DDFF4DC4-F30A-4AC1-A79B-6D18010A8D99}" type="sibTrans" cxnId="{10E5E320-2EED-4036-A1B3-33F113D3F661}">
      <dgm:prSet/>
      <dgm:spPr/>
      <dgm:t>
        <a:bodyPr rtlCol="0"/>
        <a:lstStyle/>
        <a:p>
          <a:pPr rtl="0"/>
          <a:endParaRPr lang="en-US"/>
        </a:p>
      </dgm:t>
    </dgm:pt>
    <dgm:pt modelId="{8B77A199-5E32-4693-9AF2-3E5612DD843F}">
      <dgm:prSet phldrT="[Text]"/>
      <dgm:spPr/>
      <dgm:t>
        <a:bodyPr/>
        <a:lstStyle/>
        <a:p>
          <a:pPr algn="just"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Система мероприятий, направленных на становление субъектной позиции учителей начальных классов, повышение компетентности учителей в вопросах управления качеством начального общего образования.</a:t>
          </a:r>
          <a:endParaRPr lang="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  <dgm:extLst>
        <a:ext uri="{E40237B7-FDA0-4F09-8148-C483321AD2D9}">
          <dgm14:cNvPr xmlns:dgm14="http://schemas.microsoft.com/office/drawing/2010/diagram" id="0" name="" title="Group C tasks"/>
        </a:ext>
      </dgm:extLst>
    </dgm:pt>
    <dgm:pt modelId="{98D80E72-9FB4-4564-AECE-FE7F5925C3BB}" type="parTrans" cxnId="{DFB14471-E5AF-4D5E-BA32-B368CBD38603}">
      <dgm:prSet/>
      <dgm:spPr/>
      <dgm:t>
        <a:bodyPr rtlCol="0"/>
        <a:lstStyle/>
        <a:p>
          <a:pPr rtl="0"/>
          <a:endParaRPr lang="en-US"/>
        </a:p>
      </dgm:t>
    </dgm:pt>
    <dgm:pt modelId="{3FBCC32A-83FB-4087-96B4-AFEB52FDF290}" type="sibTrans" cxnId="{DFB14471-E5AF-4D5E-BA32-B368CBD38603}">
      <dgm:prSet/>
      <dgm:spPr/>
      <dgm:t>
        <a:bodyPr rtlCol="0"/>
        <a:lstStyle/>
        <a:p>
          <a:pPr rtl="0"/>
          <a:endParaRPr lang="en-US"/>
        </a:p>
      </dgm:t>
    </dgm:pt>
    <dgm:pt modelId="{769831B2-FFE1-4BB5-8CB7-C06F8038B582}">
      <dgm:prSet phldrT="[Text]"/>
      <dgm:spPr/>
      <dgm:t>
        <a:bodyPr rtlCol="0"/>
        <a:lstStyle/>
        <a:p>
          <a:pPr rtl="0"/>
          <a:r>
            <a:rPr lang="ru-RU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Работа с </a:t>
          </a:r>
          <a:r>
            <a:rPr lang="ru-RU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педагогическим коллективом</a:t>
          </a:r>
          <a:endParaRPr lang="ru-RU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  <dgm:extLst>
        <a:ext uri="{E40237B7-FDA0-4F09-8148-C483321AD2D9}">
          <dgm14:cNvPr xmlns:dgm14="http://schemas.microsoft.com/office/drawing/2010/diagram" id="0" name="" title="Group C heading"/>
        </a:ext>
      </dgm:extLst>
    </dgm:pt>
    <dgm:pt modelId="{A6345A9F-C029-4E00-A73B-9276DB58BCBA}" type="sibTrans" cxnId="{0581BFD0-4FB2-44E7-8E31-728CD0D4AD3F}">
      <dgm:prSet/>
      <dgm:spPr/>
      <dgm:t>
        <a:bodyPr rtlCol="0"/>
        <a:lstStyle/>
        <a:p>
          <a:pPr rtl="0"/>
          <a:endParaRPr lang="en-US"/>
        </a:p>
      </dgm:t>
    </dgm:pt>
    <dgm:pt modelId="{139F5F79-E65B-403D-9ABA-7832A1750A37}" type="parTrans" cxnId="{0581BFD0-4FB2-44E7-8E31-728CD0D4AD3F}">
      <dgm:prSet/>
      <dgm:spPr/>
      <dgm:t>
        <a:bodyPr rtlCol="0"/>
        <a:lstStyle/>
        <a:p>
          <a:pPr rtl="0"/>
          <a:endParaRPr lang="en-US"/>
        </a:p>
      </dgm:t>
    </dgm:pt>
    <dgm:pt modelId="{11966083-172A-4D0B-AF10-414DEEF45F7D}">
      <dgm:prSet phldrT="[Text]"/>
      <dgm:spPr/>
      <dgm:t>
        <a:bodyPr rtlCol="0"/>
        <a:lstStyle/>
        <a:p>
          <a:pPr algn="just" rtl="0"/>
          <a:r>
            <a:rPr lang="ru-RU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Взаимодействие </a:t>
          </a:r>
          <a:r>
            <a:rPr lang="ru-RU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 родителями</a:t>
          </a:r>
          <a:endParaRPr lang="ru-RU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  <dgm:extLst>
        <a:ext uri="{E40237B7-FDA0-4F09-8148-C483321AD2D9}">
          <dgm14:cNvPr xmlns:dgm14="http://schemas.microsoft.com/office/drawing/2010/diagram" id="0" name="" title="Group B heading"/>
        </a:ext>
      </dgm:extLst>
    </dgm:pt>
    <dgm:pt modelId="{0EDF481E-952B-4A6D-9B47-C5DF0C9FD933}" type="sibTrans" cxnId="{25F2E8DC-9CDC-472C-9DED-8BD0F432FA20}">
      <dgm:prSet/>
      <dgm:spPr/>
      <dgm:t>
        <a:bodyPr rtlCol="0"/>
        <a:lstStyle/>
        <a:p>
          <a:pPr rtl="0"/>
          <a:endParaRPr lang="en-US"/>
        </a:p>
      </dgm:t>
    </dgm:pt>
    <dgm:pt modelId="{E8DAA823-B561-4ADE-82C7-60D03B9AA779}" type="parTrans" cxnId="{25F2E8DC-9CDC-472C-9DED-8BD0F432FA20}">
      <dgm:prSet/>
      <dgm:spPr/>
      <dgm:t>
        <a:bodyPr rtlCol="0"/>
        <a:lstStyle/>
        <a:p>
          <a:pPr rtl="0"/>
          <a:endParaRPr lang="en-US"/>
        </a:p>
      </dgm:t>
    </dgm:pt>
    <dgm:pt modelId="{51D69D75-5512-4AD0-8E47-BB1C2DF71FCE}" type="pres">
      <dgm:prSet presAssocID="{242E7D57-FF30-4066-A113-FCED6D806FB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5B6879E-6B01-4372-87ED-8E65C4103127}" type="pres">
      <dgm:prSet presAssocID="{7D5F4A26-1C76-4A7F-930D-0B2EE8CB5A24}" presName="parentText" presStyleLbl="node1" presStyleIdx="0" presStyleCnt="3" custLinFactNeighborX="-2314" custLinFactNeighborY="-505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069A05-A95A-4125-9ED6-6E3191FF5531}" type="pres">
      <dgm:prSet presAssocID="{7D5F4A26-1C76-4A7F-930D-0B2EE8CB5A24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1DCB45-6C6F-4887-A45B-553F0F0AB816}" type="pres">
      <dgm:prSet presAssocID="{11966083-172A-4D0B-AF10-414DEEF45F7D}" presName="parentText" presStyleLbl="node1" presStyleIdx="1" presStyleCnt="3" custLinFactNeighborY="54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FAA2E6-5811-4032-B7E7-410E211A574F}" type="pres">
      <dgm:prSet presAssocID="{11966083-172A-4D0B-AF10-414DEEF45F7D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D8221D-5689-41C8-9547-6ED636FDA9CB}" type="pres">
      <dgm:prSet presAssocID="{769831B2-FFE1-4BB5-8CB7-C06F8038B58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5D37AE-E663-42AC-BA43-052337C9F108}" type="pres">
      <dgm:prSet presAssocID="{769831B2-FFE1-4BB5-8CB7-C06F8038B582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24F61D-54EC-49F6-823C-C50A881816FF}" type="presOf" srcId="{11966083-172A-4D0B-AF10-414DEEF45F7D}" destId="{931DCB45-6C6F-4887-A45B-553F0F0AB816}" srcOrd="0" destOrd="0" presId="urn:microsoft.com/office/officeart/2005/8/layout/vList2"/>
    <dgm:cxn modelId="{1AB3F5AD-B7AB-4FB8-8105-6EE45B14170D}" type="presOf" srcId="{AB0B3541-2BBF-43CD-8973-113F1D086578}" destId="{BEFAA2E6-5811-4032-B7E7-410E211A574F}" srcOrd="0" destOrd="0" presId="urn:microsoft.com/office/officeart/2005/8/layout/vList2"/>
    <dgm:cxn modelId="{7CAF95C5-A57D-4F7B-AF10-F557033BB226}" type="presOf" srcId="{CA5E69B5-37AD-426D-ADCE-4496C7EE6106}" destId="{0D069A05-A95A-4125-9ED6-6E3191FF5531}" srcOrd="0" destOrd="0" presId="urn:microsoft.com/office/officeart/2005/8/layout/vList2"/>
    <dgm:cxn modelId="{005398E6-71C0-4395-91C0-E635155C4614}" type="presOf" srcId="{769831B2-FFE1-4BB5-8CB7-C06F8038B582}" destId="{49D8221D-5689-41C8-9547-6ED636FDA9CB}" srcOrd="0" destOrd="0" presId="urn:microsoft.com/office/officeart/2005/8/layout/vList2"/>
    <dgm:cxn modelId="{0581BFD0-4FB2-44E7-8E31-728CD0D4AD3F}" srcId="{242E7D57-FF30-4066-A113-FCED6D806FB1}" destId="{769831B2-FFE1-4BB5-8CB7-C06F8038B582}" srcOrd="2" destOrd="0" parTransId="{139F5F79-E65B-403D-9ABA-7832A1750A37}" sibTransId="{A6345A9F-C029-4E00-A73B-9276DB58BCBA}"/>
    <dgm:cxn modelId="{B02CAB33-5ED4-47E4-81C9-EBA23D8E48FE}" srcId="{7D5F4A26-1C76-4A7F-930D-0B2EE8CB5A24}" destId="{CA5E69B5-37AD-426D-ADCE-4496C7EE6106}" srcOrd="0" destOrd="0" parTransId="{5F3DC056-5744-4814-96CE-D76E13314AB7}" sibTransId="{BDED456A-5607-4183-AD54-919BA3E602A1}"/>
    <dgm:cxn modelId="{82F11721-0D61-4937-BA4A-1D7EB22A2848}" type="presOf" srcId="{7D5F4A26-1C76-4A7F-930D-0B2EE8CB5A24}" destId="{F5B6879E-6B01-4372-87ED-8E65C4103127}" srcOrd="0" destOrd="0" presId="urn:microsoft.com/office/officeart/2005/8/layout/vList2"/>
    <dgm:cxn modelId="{10E5E320-2EED-4036-A1B3-33F113D3F661}" srcId="{11966083-172A-4D0B-AF10-414DEEF45F7D}" destId="{AB0B3541-2BBF-43CD-8973-113F1D086578}" srcOrd="0" destOrd="0" parTransId="{C2F69FEA-9A42-48F9-AF5D-79B760DCBD5A}" sibTransId="{DDFF4DC4-F30A-4AC1-A79B-6D18010A8D99}"/>
    <dgm:cxn modelId="{E360C557-EF56-4C82-B73B-BA47D7760250}" type="presOf" srcId="{242E7D57-FF30-4066-A113-FCED6D806FB1}" destId="{51D69D75-5512-4AD0-8E47-BB1C2DF71FCE}" srcOrd="0" destOrd="0" presId="urn:microsoft.com/office/officeart/2005/8/layout/vList2"/>
    <dgm:cxn modelId="{FD3BDC87-ABC4-415A-BA00-3B1A44CE60DB}" srcId="{242E7D57-FF30-4066-A113-FCED6D806FB1}" destId="{7D5F4A26-1C76-4A7F-930D-0B2EE8CB5A24}" srcOrd="0" destOrd="0" parTransId="{E1D094F8-E721-4D3A-94BD-42021134B10D}" sibTransId="{30219927-95FE-489B-9532-820F85DCB012}"/>
    <dgm:cxn modelId="{DFB14471-E5AF-4D5E-BA32-B368CBD38603}" srcId="{769831B2-FFE1-4BB5-8CB7-C06F8038B582}" destId="{8B77A199-5E32-4693-9AF2-3E5612DD843F}" srcOrd="0" destOrd="0" parTransId="{98D80E72-9FB4-4564-AECE-FE7F5925C3BB}" sibTransId="{3FBCC32A-83FB-4087-96B4-AFEB52FDF290}"/>
    <dgm:cxn modelId="{04B17A44-24B9-4C24-AC3B-0F6F0E8611AF}" type="presOf" srcId="{8B77A199-5E32-4693-9AF2-3E5612DD843F}" destId="{255D37AE-E663-42AC-BA43-052337C9F108}" srcOrd="0" destOrd="0" presId="urn:microsoft.com/office/officeart/2005/8/layout/vList2"/>
    <dgm:cxn modelId="{25F2E8DC-9CDC-472C-9DED-8BD0F432FA20}" srcId="{242E7D57-FF30-4066-A113-FCED6D806FB1}" destId="{11966083-172A-4D0B-AF10-414DEEF45F7D}" srcOrd="1" destOrd="0" parTransId="{E8DAA823-B561-4ADE-82C7-60D03B9AA779}" sibTransId="{0EDF481E-952B-4A6D-9B47-C5DF0C9FD933}"/>
    <dgm:cxn modelId="{A2B0237D-F1B1-495A-9969-03CF75CB26F4}" type="presParOf" srcId="{51D69D75-5512-4AD0-8E47-BB1C2DF71FCE}" destId="{F5B6879E-6B01-4372-87ED-8E65C4103127}" srcOrd="0" destOrd="0" presId="urn:microsoft.com/office/officeart/2005/8/layout/vList2"/>
    <dgm:cxn modelId="{47B4520B-8505-4D83-9CB4-9B273D822D4E}" type="presParOf" srcId="{51D69D75-5512-4AD0-8E47-BB1C2DF71FCE}" destId="{0D069A05-A95A-4125-9ED6-6E3191FF5531}" srcOrd="1" destOrd="0" presId="urn:microsoft.com/office/officeart/2005/8/layout/vList2"/>
    <dgm:cxn modelId="{A9BA0423-B71C-4024-BC1B-0E0FEEB7D65A}" type="presParOf" srcId="{51D69D75-5512-4AD0-8E47-BB1C2DF71FCE}" destId="{931DCB45-6C6F-4887-A45B-553F0F0AB816}" srcOrd="2" destOrd="0" presId="urn:microsoft.com/office/officeart/2005/8/layout/vList2"/>
    <dgm:cxn modelId="{A2B9CD35-0725-427A-AB8B-D591A19A28A3}" type="presParOf" srcId="{51D69D75-5512-4AD0-8E47-BB1C2DF71FCE}" destId="{BEFAA2E6-5811-4032-B7E7-410E211A574F}" srcOrd="3" destOrd="0" presId="urn:microsoft.com/office/officeart/2005/8/layout/vList2"/>
    <dgm:cxn modelId="{998EA1A8-183C-43A6-A4DA-9198E1CD7BE8}" type="presParOf" srcId="{51D69D75-5512-4AD0-8E47-BB1C2DF71FCE}" destId="{49D8221D-5689-41C8-9547-6ED636FDA9CB}" srcOrd="4" destOrd="0" presId="urn:microsoft.com/office/officeart/2005/8/layout/vList2"/>
    <dgm:cxn modelId="{ED96D63E-A4F3-4471-B642-1827711B378F}" type="presParOf" srcId="{51D69D75-5512-4AD0-8E47-BB1C2DF71FCE}" destId="{255D37AE-E663-42AC-BA43-052337C9F108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C34786-8F8D-4250-943E-098DFD792CE9}">
      <dsp:nvSpPr>
        <dsp:cNvPr id="0" name=""/>
        <dsp:cNvSpPr/>
      </dsp:nvSpPr>
      <dsp:spPr>
        <a:xfrm>
          <a:off x="4467896" y="2111046"/>
          <a:ext cx="2812161" cy="1244864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u="sng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Участники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u="sng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проекта </a:t>
          </a:r>
          <a:endParaRPr lang="ru-RU" sz="2900" b="1" u="sng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28665" y="2171815"/>
        <a:ext cx="2690623" cy="1123326"/>
      </dsp:txXfrm>
    </dsp:sp>
    <dsp:sp modelId="{E4779095-6082-4211-89E6-C375B1E4B587}">
      <dsp:nvSpPr>
        <dsp:cNvPr id="0" name=""/>
        <dsp:cNvSpPr/>
      </dsp:nvSpPr>
      <dsp:spPr>
        <a:xfrm rot="16200037">
          <a:off x="5496127" y="1733185"/>
          <a:ext cx="75572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5572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8BBFA9-BA4E-4FC4-B798-4C90E52985D4}">
      <dsp:nvSpPr>
        <dsp:cNvPr id="0" name=""/>
        <dsp:cNvSpPr/>
      </dsp:nvSpPr>
      <dsp:spPr>
        <a:xfrm>
          <a:off x="3756778" y="46157"/>
          <a:ext cx="4234441" cy="1309166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Администрация МОУ «</a:t>
          </a:r>
          <a:r>
            <a:rPr lang="ru-RU" sz="29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Разметелевская</a:t>
          </a:r>
          <a:r>
            <a:rPr lang="ru-RU" sz="29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СОШ»</a:t>
          </a:r>
          <a:endParaRPr lang="ru-RU" sz="29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20686" y="110065"/>
        <a:ext cx="4106625" cy="1181350"/>
      </dsp:txXfrm>
    </dsp:sp>
    <dsp:sp modelId="{6223C4D7-A206-4EBC-8472-F8380F0B2E46}">
      <dsp:nvSpPr>
        <dsp:cNvPr id="0" name=""/>
        <dsp:cNvSpPr/>
      </dsp:nvSpPr>
      <dsp:spPr>
        <a:xfrm rot="2024343">
          <a:off x="6684925" y="3754840"/>
          <a:ext cx="143651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36517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7D666D-8590-46C8-B67E-38C3F18EBD00}">
      <dsp:nvSpPr>
        <dsp:cNvPr id="0" name=""/>
        <dsp:cNvSpPr/>
      </dsp:nvSpPr>
      <dsp:spPr>
        <a:xfrm>
          <a:off x="6445040" y="4153769"/>
          <a:ext cx="4931550" cy="1216042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Учащиеся среднего звена (5-6 классы)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Учителя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Родители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04402" y="4213131"/>
        <a:ext cx="4812826" cy="1097318"/>
      </dsp:txXfrm>
    </dsp:sp>
    <dsp:sp modelId="{712132CB-B014-4D2C-A8AE-505FBE648D97}">
      <dsp:nvSpPr>
        <dsp:cNvPr id="0" name=""/>
        <dsp:cNvSpPr/>
      </dsp:nvSpPr>
      <dsp:spPr>
        <a:xfrm rot="8783611">
          <a:off x="3535575" y="3779224"/>
          <a:ext cx="152962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2962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73B7BB-EF45-4E0D-B6FF-CC2DDFCA973D}">
      <dsp:nvSpPr>
        <dsp:cNvPr id="0" name=""/>
        <dsp:cNvSpPr/>
      </dsp:nvSpPr>
      <dsp:spPr>
        <a:xfrm>
          <a:off x="0" y="4202538"/>
          <a:ext cx="5496973" cy="1216042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Учащиеся начальной школы (4 классы)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Учителя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Родители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362" y="4261900"/>
        <a:ext cx="5378249" cy="10973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D904F6-1477-4A9A-B8B8-DCAB2C14A44B}">
      <dsp:nvSpPr>
        <dsp:cNvPr id="0" name=""/>
        <dsp:cNvSpPr/>
      </dsp:nvSpPr>
      <dsp:spPr>
        <a:xfrm>
          <a:off x="0" y="343278"/>
          <a:ext cx="9139698" cy="45301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Условия успешной реализации </a:t>
          </a:r>
          <a:r>
            <a:rPr lang="ru-RU" sz="2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проекта</a:t>
          </a:r>
          <a:r>
            <a:rPr lang="ru-RU" sz="2800" b="1" kern="1200" dirty="0" smtClean="0">
              <a:solidFill>
                <a:schemeClr val="tx1"/>
              </a:solidFill>
            </a:rPr>
            <a:t>: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13268" y="356546"/>
        <a:ext cx="7816900" cy="426477"/>
      </dsp:txXfrm>
    </dsp:sp>
    <dsp:sp modelId="{FD7BF2F2-1122-46B4-8115-82A540F33079}">
      <dsp:nvSpPr>
        <dsp:cNvPr id="0" name=""/>
        <dsp:cNvSpPr/>
      </dsp:nvSpPr>
      <dsp:spPr>
        <a:xfrm>
          <a:off x="146101" y="980850"/>
          <a:ext cx="9139698" cy="1139571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-</a:t>
          </a: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учителя </a:t>
          </a: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начальных классов занимают творческую активную позицию в разработке и реализации внутренней системы оценки качества начального образования на основе идей преемственности и </a:t>
          </a: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перспективности;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9478" y="1014227"/>
        <a:ext cx="7649713" cy="1072817"/>
      </dsp:txXfrm>
    </dsp:sp>
    <dsp:sp modelId="{D2DA171F-8705-4588-A7E3-225C91F0FED6}">
      <dsp:nvSpPr>
        <dsp:cNvPr id="0" name=""/>
        <dsp:cNvSpPr/>
      </dsp:nvSpPr>
      <dsp:spPr>
        <a:xfrm>
          <a:off x="999888" y="2315981"/>
          <a:ext cx="9357771" cy="1455163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-</a:t>
          </a: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</a:t>
          </a: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образовательной организации осуществляется система методической работы с опорой на </a:t>
          </a:r>
          <a:r>
            <a:rPr lang="ru-RU" sz="20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взаимооценку</a:t>
          </a: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и самооценку педагогической деятельности, способствующая становлению рефлексивной культуры </a:t>
          </a: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учителей;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42508" y="2358601"/>
        <a:ext cx="7815342" cy="1369923"/>
      </dsp:txXfrm>
    </dsp:sp>
    <dsp:sp modelId="{61684FE0-E3BC-4C31-9CBC-7E182B643ABE}">
      <dsp:nvSpPr>
        <dsp:cNvPr id="0" name=""/>
        <dsp:cNvSpPr/>
      </dsp:nvSpPr>
      <dsp:spPr>
        <a:xfrm>
          <a:off x="1742812" y="4003263"/>
          <a:ext cx="9139698" cy="1139571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-</a:t>
          </a: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процедуры </a:t>
          </a: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внешней и внутренней оценки качества образования оптимальны по содержанию и частоте проведения, дополняют друг друга и направлены на оказание методической помощи </a:t>
          </a: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учителю;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76189" y="4036640"/>
        <a:ext cx="7649713" cy="1072816"/>
      </dsp:txXfrm>
    </dsp:sp>
    <dsp:sp modelId="{2C9A43C0-D2E0-40F2-80E0-4405F4BAE14C}">
      <dsp:nvSpPr>
        <dsp:cNvPr id="0" name=""/>
        <dsp:cNvSpPr/>
      </dsp:nvSpPr>
      <dsp:spPr>
        <a:xfrm>
          <a:off x="2522751" y="5337170"/>
          <a:ext cx="9139698" cy="774828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-</a:t>
          </a: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максимальное </a:t>
          </a: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развитие компетенций обучающихся, для дальнейшей успешной учебной </a:t>
          </a: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деятельности;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45445" y="5359864"/>
        <a:ext cx="7671079" cy="729440"/>
      </dsp:txXfrm>
    </dsp:sp>
    <dsp:sp modelId="{3B42CAC8-C6AF-4EFD-AA47-20EBA0A4D077}">
      <dsp:nvSpPr>
        <dsp:cNvPr id="0" name=""/>
        <dsp:cNvSpPr/>
      </dsp:nvSpPr>
      <dsp:spPr>
        <a:xfrm>
          <a:off x="7435809" y="625258"/>
          <a:ext cx="740721" cy="74072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>
        <a:off x="7602471" y="625258"/>
        <a:ext cx="407397" cy="557393"/>
      </dsp:txXfrm>
    </dsp:sp>
    <dsp:sp modelId="{EFB8ECE9-B59E-49AF-B20D-1FA1762EF805}">
      <dsp:nvSpPr>
        <dsp:cNvPr id="0" name=""/>
        <dsp:cNvSpPr/>
      </dsp:nvSpPr>
      <dsp:spPr>
        <a:xfrm>
          <a:off x="8484080" y="1837757"/>
          <a:ext cx="740721" cy="74072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>
        <a:off x="8650742" y="1837757"/>
        <a:ext cx="407397" cy="557393"/>
      </dsp:txXfrm>
    </dsp:sp>
    <dsp:sp modelId="{DA8CF72D-1BAD-48F9-A74E-25B041EB3365}">
      <dsp:nvSpPr>
        <dsp:cNvPr id="0" name=""/>
        <dsp:cNvSpPr/>
      </dsp:nvSpPr>
      <dsp:spPr>
        <a:xfrm>
          <a:off x="9081244" y="3421408"/>
          <a:ext cx="740721" cy="74072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>
        <a:off x="9247906" y="3421408"/>
        <a:ext cx="407397" cy="557393"/>
      </dsp:txXfrm>
    </dsp:sp>
    <dsp:sp modelId="{60456DA6-571A-40B7-911F-95D5FA8723AE}">
      <dsp:nvSpPr>
        <dsp:cNvPr id="0" name=""/>
        <dsp:cNvSpPr/>
      </dsp:nvSpPr>
      <dsp:spPr>
        <a:xfrm>
          <a:off x="9617447" y="4939184"/>
          <a:ext cx="740721" cy="74072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>
        <a:off x="9784109" y="4939184"/>
        <a:ext cx="407397" cy="5573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B6879E-6B01-4372-87ED-8E65C4103127}">
      <dsp:nvSpPr>
        <dsp:cNvPr id="0" name=""/>
        <dsp:cNvSpPr/>
      </dsp:nvSpPr>
      <dsp:spPr>
        <a:xfrm>
          <a:off x="0" y="326232"/>
          <a:ext cx="4892675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rtlCol="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Работа с обучающимися</a:t>
          </a:r>
          <a:endParaRPr lang="ru-RU" sz="220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130" y="351362"/>
        <a:ext cx="4842415" cy="464540"/>
      </dsp:txXfrm>
    </dsp:sp>
    <dsp:sp modelId="{0D069A05-A95A-4125-9ED6-6E3191FF5531}">
      <dsp:nvSpPr>
        <dsp:cNvPr id="0" name=""/>
        <dsp:cNvSpPr/>
      </dsp:nvSpPr>
      <dsp:spPr>
        <a:xfrm>
          <a:off x="0" y="868076"/>
          <a:ext cx="4892675" cy="535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342" tIns="27940" rIns="156464" bIns="27940" numCol="1" spcCol="1270" rtlCol="0" anchor="t" anchorCtr="0">
          <a:noAutofit/>
        </a:bodyPr>
        <a:lstStyle/>
        <a:p>
          <a:pPr marL="171450" lvl="1" indent="-171450" algn="just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" sz="1700" kern="1200" dirty="0" smtClean="0"/>
            <a:t>Система мероприятий, направленных на формирование читательских компетенций.</a:t>
          </a:r>
          <a:endParaRPr lang="ru" sz="1700" kern="1200" dirty="0"/>
        </a:p>
      </dsp:txBody>
      <dsp:txXfrm>
        <a:off x="0" y="868076"/>
        <a:ext cx="4892675" cy="535095"/>
      </dsp:txXfrm>
    </dsp:sp>
    <dsp:sp modelId="{931DCB45-6C6F-4887-A45B-553F0F0AB816}">
      <dsp:nvSpPr>
        <dsp:cNvPr id="0" name=""/>
        <dsp:cNvSpPr/>
      </dsp:nvSpPr>
      <dsp:spPr>
        <a:xfrm>
          <a:off x="0" y="1431016"/>
          <a:ext cx="4892675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rtlCol="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Взаимодействие </a:t>
          </a:r>
          <a:r>
            <a:rPr lang="ru-RU" sz="22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 родителями</a:t>
          </a:r>
          <a:endParaRPr lang="ru-RU" sz="220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130" y="1456146"/>
        <a:ext cx="4842415" cy="464540"/>
      </dsp:txXfrm>
    </dsp:sp>
    <dsp:sp modelId="{BEFAA2E6-5811-4032-B7E7-410E211A574F}">
      <dsp:nvSpPr>
        <dsp:cNvPr id="0" name=""/>
        <dsp:cNvSpPr/>
      </dsp:nvSpPr>
      <dsp:spPr>
        <a:xfrm>
          <a:off x="0" y="1917971"/>
          <a:ext cx="4892675" cy="512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342" tIns="27940" rIns="156464" bIns="27940" numCol="1" spcCol="1270" rtlCol="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Участие родителей в мероприятиях по формированию читательских компетенций.</a:t>
          </a:r>
          <a:endParaRPr lang="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917971"/>
        <a:ext cx="4892675" cy="512325"/>
      </dsp:txXfrm>
    </dsp:sp>
    <dsp:sp modelId="{49D8221D-5689-41C8-9547-6ED636FDA9CB}">
      <dsp:nvSpPr>
        <dsp:cNvPr id="0" name=""/>
        <dsp:cNvSpPr/>
      </dsp:nvSpPr>
      <dsp:spPr>
        <a:xfrm>
          <a:off x="0" y="2430296"/>
          <a:ext cx="4892675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rtlCol="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Работа с </a:t>
          </a:r>
          <a:r>
            <a:rPr lang="ru-RU" sz="22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педагогическим коллективом</a:t>
          </a:r>
          <a:endParaRPr lang="ru-RU" sz="220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130" y="2455426"/>
        <a:ext cx="4842415" cy="464540"/>
      </dsp:txXfrm>
    </dsp:sp>
    <dsp:sp modelId="{255D37AE-E663-42AC-BA43-052337C9F108}">
      <dsp:nvSpPr>
        <dsp:cNvPr id="0" name=""/>
        <dsp:cNvSpPr/>
      </dsp:nvSpPr>
      <dsp:spPr>
        <a:xfrm>
          <a:off x="0" y="2945096"/>
          <a:ext cx="4892675" cy="1411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342" tIns="27940" rIns="156464" bIns="27940" numCol="1" spcCol="1270" rtlCol="0" anchor="t" anchorCtr="0">
          <a:noAutofit/>
        </a:bodyPr>
        <a:lstStyle/>
        <a:p>
          <a:pPr marL="171450" lvl="1" indent="-171450" algn="just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Система мероприятий, направленных на становление субъектной позиции учителей начальных классов, повышение компетентности учителей в вопросах управления качеством начального общего образования.</a:t>
          </a:r>
          <a:endParaRPr lang="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945096"/>
        <a:ext cx="4892675" cy="14117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53C015C-0EF5-49F7-9E01-582B585ABACA}" type="datetime1">
              <a:rPr lang="ru-RU" smtClean="0"/>
              <a:t>23.11.2019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E286890-466E-41CD-A28A-B1EBDF22CA3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62942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2BFA235-31F1-4890-8B77-802E398D12C6}" type="datetime1">
              <a:rPr lang="ru-RU" noProof="0" smtClean="0"/>
              <a:t>23.11.2019</a:t>
            </a:fld>
            <a:endParaRPr lang="ru-RU" noProof="0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27CD11A-EED3-40CE-98A3-28FEE84867B3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995761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27CD11A-EED3-40CE-98A3-28FEE84867B3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160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7CD11A-EED3-40CE-98A3-28FEE84867B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2190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27CD11A-EED3-40CE-98A3-28FEE84867B3}" type="slidenum">
              <a:rPr lang="ru-RU" noProof="0" smtClean="0"/>
              <a:t>12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943847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27CD11A-EED3-40CE-98A3-28FEE84867B3}" type="slidenum">
              <a:rPr lang="ru-RU" noProof="0" smtClean="0"/>
              <a:t>18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197414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27CD11A-EED3-40CE-98A3-28FEE84867B3}" type="slidenum">
              <a:rPr lang="ru-RU" noProof="0" smtClean="0"/>
              <a:t>19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023282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27CD11A-EED3-40CE-98A3-28FEE84867B3}" type="slidenum">
              <a:rPr lang="ru-RU" noProof="0" smtClean="0"/>
              <a:t>25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7653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inv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ctr">
              <a:defRPr sz="60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40A245C-01DF-4738-95E1-A937925DD2F1}" type="datetime1">
              <a:rPr lang="ru-RU" noProof="0" smtClean="0"/>
              <a:t>23.11.2019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819406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EF5AE2-A617-4D10-AE3F-743DB285430B}" type="datetime1">
              <a:rPr lang="ru-RU" noProof="0" smtClean="0"/>
              <a:t>23.11.2019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07954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691661"/>
            <a:ext cx="2628900" cy="4909039"/>
          </a:xfrm>
        </p:spPr>
        <p:txBody>
          <a:bodyPr vert="eaVert"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691661"/>
            <a:ext cx="7734300" cy="4909039"/>
          </a:xfrm>
        </p:spPr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B7E0C4-AD29-44BF-B816-44BB346984E4}" type="datetime1">
              <a:rPr lang="ru-RU" noProof="0" smtClean="0"/>
              <a:t>23.11.2019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79250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12D46A-9331-4E58-9868-B6ECF00A1A93}" type="datetime1">
              <a:rPr lang="ru-RU" noProof="0" smtClean="0"/>
              <a:t>23.11.2019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361943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09738"/>
            <a:ext cx="10515600" cy="2862262"/>
          </a:xfrm>
        </p:spPr>
        <p:txBody>
          <a:bodyPr rtlCol="0" anchor="b"/>
          <a:lstStyle>
            <a:lvl1pPr>
              <a:lnSpc>
                <a:spcPct val="100000"/>
              </a:lnSpc>
              <a:defRPr sz="60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920193-2B05-4257-A1D7-7CD6038489A8}" type="datetime1">
              <a:rPr lang="ru-RU" noProof="0" smtClean="0"/>
              <a:t>23.11.2019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731272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типа объек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457200" y="1825625"/>
            <a:ext cx="489204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baseline="0" noProof="0" dirty="0" smtClean="0">
                <a:solidFill>
                  <a:schemeClr val="bg1"/>
                </a:solidFill>
              </a:defRPr>
            </a:lvl1pPr>
            <a:lvl2pPr>
              <a:defRPr lang="en-US" baseline="0" noProof="0" dirty="0" smtClean="0">
                <a:solidFill>
                  <a:schemeClr val="bg1"/>
                </a:solidFill>
              </a:defRPr>
            </a:lvl2pPr>
            <a:lvl3pPr>
              <a:defRPr lang="en-US" baseline="0" noProof="0" dirty="0" smtClean="0">
                <a:solidFill>
                  <a:schemeClr val="bg1"/>
                </a:solidFill>
              </a:defRPr>
            </a:lvl3pPr>
            <a:lvl4pPr>
              <a:defRPr lang="en-US" baseline="0" noProof="0" dirty="0" smtClean="0">
                <a:solidFill>
                  <a:schemeClr val="bg1"/>
                </a:solidFill>
              </a:defRPr>
            </a:lvl4pPr>
            <a:lvl5pPr>
              <a:defRPr lang="en-US" baseline="0" noProof="0" dirty="0" smtClean="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</a:lstStyle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5650524" y="1825625"/>
            <a:ext cx="489204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5966B2-1510-4C9B-BBCA-BBFE72A88EB8}" type="datetime1">
              <a:rPr lang="ru-RU" smtClean="0"/>
              <a:t>23.11.2019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3930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39150"/>
            <a:ext cx="10094976" cy="1152144"/>
          </a:xfrm>
        </p:spPr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4892040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457200" y="2498723"/>
            <a:ext cx="4892040" cy="3101977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656753" y="1828800"/>
            <a:ext cx="4892040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 hasCustomPrompt="1"/>
          </p:nvPr>
        </p:nvSpPr>
        <p:spPr>
          <a:xfrm>
            <a:off x="5656753" y="2498723"/>
            <a:ext cx="4892040" cy="3101977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37B7A2-263E-4006-82C8-F8A3F838290A}" type="datetime1">
              <a:rPr lang="ru-RU" smtClean="0"/>
              <a:t>23.11.2019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5661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назв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A99D0BD-0694-4725-90BD-977C2561BD03}" type="datetime1">
              <a:rPr lang="ru-RU" noProof="0" smtClean="0"/>
              <a:t>23.11.2019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63858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D95CD1-4E33-45E7-90A8-63B59DCB1BF2}" type="datetime1">
              <a:rPr lang="ru-RU" noProof="0" smtClean="0"/>
              <a:t>23.11.2019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92760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599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800600" y="987425"/>
            <a:ext cx="5753100" cy="4613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254249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37691E6-B3C1-4B5F-BA52-EDD503422929}" type="datetime1">
              <a:rPr lang="ru-RU" smtClean="0"/>
              <a:t>23.11.2019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нижний колонтитул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772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599"/>
            <a:ext cx="3932237" cy="1600200"/>
          </a:xfrm>
        </p:spPr>
        <p:txBody>
          <a:bodyPr rtlCol="0" anchor="b"/>
          <a:lstStyle>
            <a:lvl1pPr rtl="0">
              <a:defRPr sz="3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4800600" y="987425"/>
            <a:ext cx="5753100" cy="461327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254249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6C35A3-A52F-43C1-91D0-1B98C4E987A3}" type="datetime1">
              <a:rPr lang="ru-RU" noProof="0" smtClean="0"/>
              <a:t>23.11.2019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B29C50-D6F1-4DB6-9B68-F4CD3996E9CF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569576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39793"/>
            <a:ext cx="10096500" cy="1150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096500" cy="37780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fld id="{93F70773-252F-46A4-859F-4D91426BD6D8}" type="datetime1">
              <a:rPr lang="ru-RU" noProof="0" smtClean="0"/>
              <a:t>23.11.2019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fld id="{E5B29C50-D6F1-4DB6-9B68-F4CD3996E9CF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5648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ts val="4000"/>
        </a:lnSpc>
        <a:spcBef>
          <a:spcPct val="0"/>
        </a:spcBef>
        <a:buNone/>
        <a:defRPr sz="4000" b="1" kern="1200" cap="none" spc="0">
          <a:ln w="12700" cmpd="sng">
            <a:noFill/>
            <a:prstDash val="solid"/>
          </a:ln>
          <a:solidFill>
            <a:schemeClr val="accent4">
              <a:lumMod val="50000"/>
            </a:schemeClr>
          </a:solidFill>
          <a:effectLst>
            <a:outerShdw blurRad="38100" dist="38100" dir="2700000" algn="tl">
              <a:srgbClr val="000000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288" userDrawn="1">
          <p15:clr>
            <a:srgbClr val="F26B43"/>
          </p15:clr>
        </p15:guide>
        <p15:guide id="3" pos="6648" userDrawn="1">
          <p15:clr>
            <a:srgbClr val="F26B43"/>
          </p15:clr>
        </p15:guide>
        <p15:guide id="4" orient="horz" pos="3528" userDrawn="1">
          <p15:clr>
            <a:srgbClr val="F26B43"/>
          </p15:clr>
        </p15:guide>
        <p15:guide id="5" orient="horz" pos="112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41399"/>
            <a:ext cx="9144000" cy="2538928"/>
          </a:xfrm>
        </p:spPr>
        <p:txBody>
          <a:bodyPr rtlCol="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4400" dirty="0">
                <a:effectLst/>
                <a:latin typeface="HelveticaNeueCyr" panose="02000503040000020004" pitchFamily="2" charset="-52"/>
              </a:rPr>
              <a:t>УЧИТЕЛЬ НАЧАЛЬНОЙ ШКОЛЫ, КАК СУБЪЕКТ УПРАВЛЕНИЯ КАЧЕСТВОМ ОБРАЗОВАНИЯ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93574" y="3953814"/>
            <a:ext cx="9144000" cy="1455313"/>
          </a:xfrm>
        </p:spPr>
        <p:txBody>
          <a:bodyPr rtlCol="0"/>
          <a:lstStyle/>
          <a:p>
            <a:r>
              <a:rPr lang="ru-RU" dirty="0" smtClean="0">
                <a:latin typeface="HelveticaNeueCyr" panose="02000503040000020004" pitchFamily="2" charset="-52"/>
              </a:rPr>
              <a:t>Проект </a:t>
            </a:r>
            <a:r>
              <a:rPr lang="ru-RU" dirty="0" smtClean="0"/>
              <a:t>совершенствования </a:t>
            </a:r>
            <a:r>
              <a:rPr lang="ru-RU" dirty="0" err="1"/>
              <a:t>внутришкольной</a:t>
            </a:r>
            <a:r>
              <a:rPr lang="ru-RU" dirty="0"/>
              <a:t> системы управления качеством начального образования на основе становления субъектной позиции учителей начальных классов в образовательном процессе.</a:t>
            </a:r>
          </a:p>
          <a:p>
            <a:pPr rtl="0"/>
            <a:endParaRPr lang="ru-RU" dirty="0">
              <a:latin typeface="HelveticaNeueCyr" panose="02000503040000020004" pitchFamily="2" charset="-5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06872" y="5602309"/>
            <a:ext cx="3464417" cy="875763"/>
          </a:xfrm>
          <a:prstGeom prst="rect">
            <a:avLst/>
          </a:prstGeom>
          <a:solidFill>
            <a:schemeClr val="accent4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/>
          </a:p>
          <a:p>
            <a:r>
              <a:rPr lang="ru-RU" dirty="0" smtClean="0"/>
              <a:t>МОУ «Разметелевская СОШ»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088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706509"/>
              </p:ext>
            </p:extLst>
          </p:nvPr>
        </p:nvGraphicFramePr>
        <p:xfrm>
          <a:off x="323088" y="451104"/>
          <a:ext cx="11576304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76304">
                  <a:extLst>
                    <a:ext uri="{9D8B030D-6E8A-4147-A177-3AD203B41FA5}">
                      <a16:colId xmlns="" xmlns:a16="http://schemas.microsoft.com/office/drawing/2014/main" val="10664925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</a:t>
                      </a:r>
                      <a:r>
                        <a:rPr lang="ru-RU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инновационной площадки: 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-2018 учебный год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49726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4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Цель: </a:t>
                      </a: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Формирование читательских компетенций младших школьников </a:t>
                      </a: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2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основе</a:t>
                      </a: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организации </a:t>
                      </a: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преемственности в работе всех уровней обучения.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27769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Задачи: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Изучить 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психолого-педагогическую и методическую литературу по проблеме 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исследования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Выявить и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спроектировать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оптимальные психолого-педагогические условия, способствующие формированию  основ читательской компетенции младших школьников, развивающих творческое и логическое мышление обучающихся в работе с информацией, формирующие навык осознанного чтения;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Выделить технологии обучения,  методы и приёмы, формы организации деятельности, системы специальных упражнений</a:t>
                      </a:r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для повышения читательской грамотности у обучающихся;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Выработать единые требования в обучении между 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уровнями образования;</a:t>
                      </a:r>
                      <a:endParaRPr lang="ru-RU" sz="2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None/>
                      </a:pPr>
                      <a:endParaRPr lang="ru-RU" sz="2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45609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60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проекта</a:t>
            </a:r>
            <a:endParaRPr lang="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 descr="Вертикальный маркированный список, в котором 3 группы расположены одна под другой, при этом под каждой группой есть отдельно выделенные пункты.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39835583"/>
              </p:ext>
            </p:extLst>
          </p:nvPr>
        </p:nvGraphicFramePr>
        <p:xfrm>
          <a:off x="457200" y="1466850"/>
          <a:ext cx="4892675" cy="4710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505450" y="1215246"/>
            <a:ext cx="6390459" cy="4924140"/>
          </a:xfrm>
        </p:spPr>
        <p:txBody>
          <a:bodyPr rtlCol="0">
            <a:normAutofit fontScale="92500"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еминар, круглый стол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преемственности в работе всех уровней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учителями начальной школы ФГОС НОО и ФГОС ООО для выработки единых требований в обучении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читательских умений; 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бсуждение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диагностики;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руглый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стол по вопросам взаимодействия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еминар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родителями обучающихся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1- 5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одительские собрания;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прос, анкетирование родителей, обучающихся.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72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0159"/>
            <a:ext cx="10096500" cy="1150907"/>
          </a:xfrm>
        </p:spPr>
        <p:txBody>
          <a:bodyPr rtlCol="0">
            <a:normAutofit/>
          </a:bodyPr>
          <a:lstStyle/>
          <a:p>
            <a:pPr rtl="0"/>
            <a:r>
              <a:rPr lang="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проекта</a:t>
            </a:r>
            <a:endParaRPr lang="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42926" y="1776036"/>
            <a:ext cx="2767288" cy="1161980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техники чтения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57201" y="3425503"/>
            <a:ext cx="2836508" cy="1730786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ейтинг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«Самый читающий класс»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8289613" y="1632987"/>
            <a:ext cx="3057656" cy="122911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еделя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литературного чтения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8619663" y="3110902"/>
            <a:ext cx="2703803" cy="1577243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литературному чтению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197638" y="4874033"/>
            <a:ext cx="2279612" cy="1402494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ематические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сочинения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382219" y="4908235"/>
            <a:ext cx="2410143" cy="1422896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онкурс аннотаций по прочитанным книгам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4484" y="2247546"/>
            <a:ext cx="3951654" cy="2634436"/>
          </a:xfrm>
          <a:prstGeom prst="rect">
            <a:avLst/>
          </a:prstGeom>
        </p:spPr>
      </p:pic>
      <p:cxnSp>
        <p:nvCxnSpPr>
          <p:cNvPr id="36" name="Прямая соединительная линия 35"/>
          <p:cNvCxnSpPr/>
          <p:nvPr/>
        </p:nvCxnSpPr>
        <p:spPr>
          <a:xfrm>
            <a:off x="3139340" y="2217956"/>
            <a:ext cx="603201" cy="88065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3310214" y="3818041"/>
            <a:ext cx="44427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3865159" y="4782420"/>
            <a:ext cx="880514" cy="53122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6624167" y="4667794"/>
            <a:ext cx="250166" cy="71673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7695858" y="2239597"/>
            <a:ext cx="1573122" cy="78866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 flipV="1">
            <a:off x="5453626" y="1456153"/>
            <a:ext cx="40971" cy="57387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H="1" flipV="1">
            <a:off x="7706138" y="3829342"/>
            <a:ext cx="603201" cy="46155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3718367" y="1183606"/>
            <a:ext cx="4138919" cy="707456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Литературная гостиная, работа с библиотекой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23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76" y="96487"/>
            <a:ext cx="6825586" cy="518447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работы: 2017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учебный год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47803218"/>
              </p:ext>
            </p:extLst>
          </p:nvPr>
        </p:nvGraphicFramePr>
        <p:xfrm>
          <a:off x="223968" y="853441"/>
          <a:ext cx="6043482" cy="47548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9808">
                  <a:extLst>
                    <a:ext uri="{9D8B030D-6E8A-4147-A177-3AD203B41FA5}">
                      <a16:colId xmlns="" xmlns:a16="http://schemas.microsoft.com/office/drawing/2014/main" val="3299075175"/>
                    </a:ext>
                  </a:extLst>
                </a:gridCol>
                <a:gridCol w="2002449">
                  <a:extLst>
                    <a:ext uri="{9D8B030D-6E8A-4147-A177-3AD203B41FA5}">
                      <a16:colId xmlns="" xmlns:a16="http://schemas.microsoft.com/office/drawing/2014/main" val="785949881"/>
                    </a:ext>
                  </a:extLst>
                </a:gridCol>
                <a:gridCol w="2181225">
                  <a:extLst>
                    <a:ext uri="{9D8B030D-6E8A-4147-A177-3AD203B41FA5}">
                      <a16:colId xmlns="" xmlns:a16="http://schemas.microsoft.com/office/drawing/2014/main" val="2768996258"/>
                    </a:ext>
                  </a:extLst>
                </a:gridCol>
              </a:tblGrid>
              <a:tr h="983045">
                <a:tc gridSpan="3"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Техника чтения 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(средние показатели)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4410241"/>
                  </a:ext>
                </a:extLst>
              </a:tr>
              <a:tr h="589241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365160"/>
                  </a:ext>
                </a:extLst>
              </a:tr>
              <a:tr h="583386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4а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42830242"/>
                  </a:ext>
                </a:extLst>
              </a:tr>
              <a:tr h="583386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4б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20289691"/>
                  </a:ext>
                </a:extLst>
              </a:tr>
              <a:tr h="583386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4в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8198012"/>
                  </a:ext>
                </a:extLst>
              </a:tr>
              <a:tr h="1432437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Среди 4-х классов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43990160"/>
                  </a:ext>
                </a:extLst>
              </a:tr>
            </a:tbl>
          </a:graphicData>
        </a:graphic>
      </p:graphicFrame>
      <p:graphicFrame>
        <p:nvGraphicFramePr>
          <p:cNvPr id="7" name="Объект 9" descr="Гистограмма с группировкой, где показаны значения трех рядов для четырех категорий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08090270"/>
              </p:ext>
            </p:extLst>
          </p:nvPr>
        </p:nvGraphicFramePr>
        <p:xfrm>
          <a:off x="6467475" y="809625"/>
          <a:ext cx="5097780" cy="5427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037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10609"/>
            <a:ext cx="10418064" cy="1079279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сформированности читательских умений (по Долговой  О.В)</a:t>
            </a:r>
            <a:br>
              <a:rPr lang="ru-RU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определить уровень  сформированности у младших школьников навыков осознанного чтения, уровня понимания содержания и особенностей художественного и познавательного текста.</a:t>
            </a:r>
            <a:r>
              <a:rPr lang="ru-RU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2285523"/>
              </p:ext>
            </p:extLst>
          </p:nvPr>
        </p:nvGraphicFramePr>
        <p:xfrm>
          <a:off x="711708" y="1389888"/>
          <a:ext cx="10712196" cy="4831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90628">
                  <a:extLst>
                    <a:ext uri="{9D8B030D-6E8A-4147-A177-3AD203B41FA5}">
                      <a16:colId xmlns="" xmlns:a16="http://schemas.microsoft.com/office/drawing/2014/main" val="145669026"/>
                    </a:ext>
                  </a:extLst>
                </a:gridCol>
                <a:gridCol w="1422903">
                  <a:extLst>
                    <a:ext uri="{9D8B030D-6E8A-4147-A177-3AD203B41FA5}">
                      <a16:colId xmlns="" xmlns:a16="http://schemas.microsoft.com/office/drawing/2014/main" val="363644972"/>
                    </a:ext>
                  </a:extLst>
                </a:gridCol>
                <a:gridCol w="1332355">
                  <a:extLst>
                    <a:ext uri="{9D8B030D-6E8A-4147-A177-3AD203B41FA5}">
                      <a16:colId xmlns="" xmlns:a16="http://schemas.microsoft.com/office/drawing/2014/main" val="1387243773"/>
                    </a:ext>
                  </a:extLst>
                </a:gridCol>
                <a:gridCol w="1366310">
                  <a:extLst>
                    <a:ext uri="{9D8B030D-6E8A-4147-A177-3AD203B41FA5}">
                      <a16:colId xmlns="" xmlns:a16="http://schemas.microsoft.com/office/drawing/2014/main" val="2776957754"/>
                    </a:ext>
                  </a:extLst>
                </a:gridCol>
              </a:tblGrid>
              <a:tr h="48717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УУД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4б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4в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29770892"/>
                  </a:ext>
                </a:extLst>
              </a:tr>
              <a:tr h="39238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Выбирать утверждение, соответствующее содержанию текста.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34508148"/>
                  </a:ext>
                </a:extLst>
              </a:tr>
              <a:tr h="39515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Определять основную тему текста.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68690009"/>
                  </a:ext>
                </a:extLst>
              </a:tr>
              <a:tr h="39515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Определять главную мысль и цель.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19856389"/>
                  </a:ext>
                </a:extLst>
              </a:tr>
              <a:tr h="39515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Находить в тексте фактическую информацию.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95011754"/>
                  </a:ext>
                </a:extLst>
              </a:tr>
              <a:tr h="39515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Определять тип книги, из которой взят текст.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40403354"/>
                  </a:ext>
                </a:extLst>
              </a:tr>
              <a:tr h="39515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Восстанавливать последовательности пунктов плана.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80223533"/>
                  </a:ext>
                </a:extLst>
              </a:tr>
              <a:tr h="39515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Объяснять лексическое значение слов.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99087500"/>
                  </a:ext>
                </a:extLst>
              </a:tr>
              <a:tr h="39515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Формулировать простые выводы на основе текста.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64602550"/>
                  </a:ext>
                </a:extLst>
              </a:tr>
              <a:tr h="39515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Упорядочивать информацию, содержащуюся в тексте.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52564075"/>
                  </a:ext>
                </a:extLst>
              </a:tr>
              <a:tr h="39515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Формулировать и аргументировать своё личное мнение.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66937863"/>
                  </a:ext>
                </a:extLst>
              </a:tr>
              <a:tr h="39515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Высказывать простые оценочные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суждения на основе текста.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88840782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219799" y="655701"/>
            <a:ext cx="1972201" cy="8900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2017-2018</a:t>
            </a:r>
          </a:p>
          <a:p>
            <a:pPr algn="ctr"/>
            <a:r>
              <a:rPr lang="ru-RU" sz="2800" dirty="0" smtClean="0"/>
              <a:t>апрель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0385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720" y="310609"/>
            <a:ext cx="10418064" cy="872015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сформированности читательских умений (по Долговой  О.В)</a:t>
            </a:r>
            <a:br>
              <a:rPr lang="ru-RU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показатели по 4 классам за 2017 – 2018 учебный год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(апрель)</a:t>
            </a:r>
            <a:r>
              <a:rPr lang="ru-RU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7008177"/>
              </p:ext>
            </p:extLst>
          </p:nvPr>
        </p:nvGraphicFramePr>
        <p:xfrm>
          <a:off x="553212" y="1036320"/>
          <a:ext cx="11077956" cy="5254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9792">
                  <a:extLst>
                    <a:ext uri="{9D8B030D-6E8A-4147-A177-3AD203B41FA5}">
                      <a16:colId xmlns="" xmlns:a16="http://schemas.microsoft.com/office/drawing/2014/main" val="145669026"/>
                    </a:ext>
                  </a:extLst>
                </a:gridCol>
                <a:gridCol w="1494082">
                  <a:extLst>
                    <a:ext uri="{9D8B030D-6E8A-4147-A177-3AD203B41FA5}">
                      <a16:colId xmlns="" xmlns:a16="http://schemas.microsoft.com/office/drawing/2014/main" val="363644972"/>
                    </a:ext>
                  </a:extLst>
                </a:gridCol>
                <a:gridCol w="1494082">
                  <a:extLst>
                    <a:ext uri="{9D8B030D-6E8A-4147-A177-3AD203B41FA5}">
                      <a16:colId xmlns="" xmlns:a16="http://schemas.microsoft.com/office/drawing/2014/main" val="3800434097"/>
                    </a:ext>
                  </a:extLst>
                </a:gridCol>
              </a:tblGrid>
              <a:tr h="83695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УУД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29770892"/>
                  </a:ext>
                </a:extLst>
              </a:tr>
              <a:tr h="39905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1.Выбирать утверждение, соответствующее содержанию текста.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78%      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34508148"/>
                  </a:ext>
                </a:extLst>
              </a:tr>
              <a:tr h="40187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2.Определять основную тему текста.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68690009"/>
                  </a:ext>
                </a:extLst>
              </a:tr>
              <a:tr h="40187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3.Определять главную мысль и цель.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19856389"/>
                  </a:ext>
                </a:extLst>
              </a:tr>
              <a:tr h="40187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4.Находить в тексте фактическую информацию.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53%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58%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95011754"/>
                  </a:ext>
                </a:extLst>
              </a:tr>
              <a:tr h="40187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5.Определять тип книги, из которой взят текст.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55%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55%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40403354"/>
                  </a:ext>
                </a:extLst>
              </a:tr>
              <a:tr h="40187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6.Восстанавливать последовательности пунктов плана.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80223533"/>
                  </a:ext>
                </a:extLst>
              </a:tr>
              <a:tr h="40187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7.Объяснять лексическое значение слов.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99087500"/>
                  </a:ext>
                </a:extLst>
              </a:tr>
              <a:tr h="40187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8.Формулировать простые выводы на основе текста.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29%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37%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64602550"/>
                  </a:ext>
                </a:extLst>
              </a:tr>
              <a:tr h="40187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9.Упорядочивать информацию, содержащуюся в тексте.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52564075"/>
                  </a:ext>
                </a:extLst>
              </a:tr>
              <a:tr h="40187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10.Формулировать и аргументировать своё личное мнение.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61%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65%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66937863"/>
                  </a:ext>
                </a:extLst>
              </a:tr>
              <a:tr h="40187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11.Высказывать простые оценочные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суждения на основе текста.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88840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649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2128" y="338200"/>
            <a:ext cx="11588496" cy="6208904"/>
          </a:xfrm>
        </p:spPr>
        <p:txBody>
          <a:bodyPr>
            <a:normAutofit/>
          </a:bodyPr>
          <a:lstStyle/>
          <a:p>
            <a:pPr algn="just"/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по результатам работы 2017-2018 год.                      </a:t>
            </a:r>
            <a:endParaRPr lang="ru-RU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Сравнение результатов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октябрь и апрель,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сделать вывод о том,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в результате проведённых систематических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по формированию читательских компетенций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повысились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параметры,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характеризующие читательские умения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классов.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результате проведенных мероприятий повысилась техника чтения в 4-ых классах с 83 слов с минуту до 97 слов, что способствует более быстрой и качественной работе с текстом и пониманию прочитанного.  Опыт работы учителей начальных классов может быть использован учителями среднего звена в совершенствовании читательских умений у обучающихся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Анализ диагностики показал, что по отдельным параметрам (пункты 4,5, 8,9)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остался без изменений или увеличился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несущественно. На основании этих данных определено направление дальнейшей работы по формированию Читательских умений младших школьников.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сделать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акцент на проведение работы по выработке у школьников умения искать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отбирать,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обобщать, выделять, систематизировать информацию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28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5382930"/>
              </p:ext>
            </p:extLst>
          </p:nvPr>
        </p:nvGraphicFramePr>
        <p:xfrm>
          <a:off x="688848" y="374776"/>
          <a:ext cx="10759440" cy="6241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59440">
                  <a:extLst>
                    <a:ext uri="{9D8B030D-6E8A-4147-A177-3AD203B41FA5}">
                      <a16:colId xmlns="" xmlns:a16="http://schemas.microsoft.com/office/drawing/2014/main" val="1066492556"/>
                    </a:ext>
                  </a:extLst>
                </a:gridCol>
              </a:tblGrid>
              <a:tr h="651027"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2018 -2019 учебный год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49726342"/>
                  </a:ext>
                </a:extLst>
              </a:tr>
              <a:tr h="888341"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Цель: 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 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навыков</a:t>
                      </a:r>
                      <a:r>
                        <a:rPr lang="ru-RU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работы с 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неограниченными</a:t>
                      </a:r>
                      <a:r>
                        <a:rPr lang="ru-RU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источниками 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информации;</a:t>
                      </a:r>
                      <a:r>
                        <a:rPr lang="ru-RU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умения искать, отбирать, </a:t>
                      </a:r>
                      <a:r>
                        <a:rPr lang="ru-RU" sz="24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систематизированть</a:t>
                      </a:r>
                      <a:r>
                        <a:rPr lang="ru-RU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информацию.</a:t>
                      </a:r>
                      <a:endParaRPr lang="ru-RU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27769930"/>
                  </a:ext>
                </a:extLst>
              </a:tr>
              <a:tr h="403636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Повысить</a:t>
                      </a:r>
                      <a:r>
                        <a:rPr lang="ru-RU" sz="2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квалификации педагогов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по вопросам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формирования ИКТ-компетентности обучающихся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уроках и во внеурочное время.</a:t>
                      </a:r>
                    </a:p>
                    <a:p>
                      <a:pPr algn="just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Организовать деятельность учеников начальных и 5-ых классов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овладению способами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работы  с информацией</a:t>
                      </a:r>
                      <a:r>
                        <a:rPr lang="ru-RU" sz="2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 разных источников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Развивать информационное мышление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школьников,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формировать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информационно -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коммуникационную компетенцию</a:t>
                      </a:r>
                      <a:r>
                        <a:rPr lang="ru-RU" sz="2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обучающихся.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Развивать навыки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самообразования у младших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школьников. </a:t>
                      </a:r>
                      <a:endParaRPr lang="ru-RU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Осуществлять преемственность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между начальной и средней школой.</a:t>
                      </a:r>
                    </a:p>
                    <a:p>
                      <a:pPr algn="just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45609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613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4324" y="14627"/>
            <a:ext cx="10209376" cy="1436440"/>
          </a:xfrm>
        </p:spPr>
        <p:txBody>
          <a:bodyPr rtlCol="0">
            <a:normAutofit/>
          </a:bodyPr>
          <a:lstStyle/>
          <a:p>
            <a:pPr rtl="0"/>
            <a:r>
              <a:rPr lang="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проекта</a:t>
            </a:r>
            <a:endParaRPr lang="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3854" y="1427940"/>
            <a:ext cx="2777946" cy="1600326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HelveticaNeueCyr" panose="02000503040000020004" pitchFamily="2" charset="-52"/>
              </a:rPr>
              <a:t> Мобильная электронная школа</a:t>
            </a:r>
            <a:endParaRPr lang="ru-RU" sz="2400" dirty="0">
              <a:latin typeface="HelveticaNeueCyr" panose="02000503040000020004" pitchFamily="2" charset="-52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53532" y="3295373"/>
            <a:ext cx="2630945" cy="1730786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HelveticaNeueCyr" panose="02000503040000020004" pitchFamily="2" charset="-52"/>
              </a:rPr>
              <a:t>Тематические конкурсы сочинений</a:t>
            </a:r>
            <a:endParaRPr lang="ru-RU" sz="2400" dirty="0">
              <a:latin typeface="HelveticaNeueCyr" panose="02000503040000020004" pitchFamily="2" charset="-52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8576145" y="1404812"/>
            <a:ext cx="3083310" cy="1509837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HelveticaNeueCyr" panose="02000503040000020004" pitchFamily="2" charset="-52"/>
              </a:rPr>
              <a:t>Рейтинг «Самый читающий класс»</a:t>
            </a:r>
            <a:endParaRPr lang="ru-RU" sz="2400" dirty="0">
              <a:latin typeface="HelveticaNeueCyr" panose="02000503040000020004" pitchFamily="2" charset="-52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8027792" y="3098610"/>
            <a:ext cx="4049908" cy="1978216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HelveticaNeueCyr" panose="02000503040000020004" pitchFamily="2" charset="-52"/>
              </a:rPr>
              <a:t>Олимпиада по литературному чтению, окружающему мир с включением заданий, связанных с умением работать с текстом, с информацией</a:t>
            </a:r>
            <a:endParaRPr lang="ru-RU" sz="2000" dirty="0">
              <a:latin typeface="HelveticaNeueCyr" panose="02000503040000020004" pitchFamily="2" charset="-52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239551" y="5291013"/>
            <a:ext cx="2069788" cy="1402494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HelveticaNeueCyr" panose="02000503040000020004" pitchFamily="2" charset="-52"/>
              </a:rPr>
              <a:t>Проектная, исследовательская деятельность</a:t>
            </a:r>
            <a:endParaRPr lang="ru-RU" sz="2000" dirty="0">
              <a:latin typeface="HelveticaNeueCyr" panose="02000503040000020004" pitchFamily="2" charset="-52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430923" y="5291013"/>
            <a:ext cx="2410143" cy="1422896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HelveticaNeueCyr" panose="02000503040000020004" pitchFamily="2" charset="-52"/>
              </a:rPr>
              <a:t>Предметные недели</a:t>
            </a:r>
            <a:endParaRPr lang="ru-RU" sz="2400" dirty="0">
              <a:latin typeface="HelveticaNeueCyr" panose="02000503040000020004" pitchFamily="2" charset="-52"/>
            </a:endParaRPr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995" y="2016989"/>
            <a:ext cx="3951654" cy="2634436"/>
          </a:xfrm>
          <a:prstGeom prst="rect">
            <a:avLst/>
          </a:prstGeom>
        </p:spPr>
      </p:pic>
      <p:cxnSp>
        <p:nvCxnSpPr>
          <p:cNvPr id="36" name="Прямая соединительная линия 35"/>
          <p:cNvCxnSpPr/>
          <p:nvPr/>
        </p:nvCxnSpPr>
        <p:spPr>
          <a:xfrm>
            <a:off x="3139340" y="2217956"/>
            <a:ext cx="603201" cy="88065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3310214" y="3818041"/>
            <a:ext cx="44427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3787495" y="4671121"/>
            <a:ext cx="880514" cy="53122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6624167" y="4667794"/>
            <a:ext cx="250166" cy="71673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7695858" y="2239597"/>
            <a:ext cx="1573122" cy="78866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 flipV="1">
            <a:off x="5453626" y="1456153"/>
            <a:ext cx="40971" cy="57387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H="1" flipV="1">
            <a:off x="7706138" y="3829342"/>
            <a:ext cx="603201" cy="46155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3053607" y="1021529"/>
            <a:ext cx="5150273" cy="751692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Родительское собрание: «Информационное </a:t>
            </a:r>
            <a:r>
              <a:rPr lang="ru-RU" dirty="0"/>
              <a:t>обеспечение деятельности обучающихся и </a:t>
            </a:r>
            <a:r>
              <a:rPr lang="ru-RU" dirty="0" smtClean="0"/>
              <a:t>педагогов»</a:t>
            </a:r>
            <a:endParaRPr lang="ru-RU" sz="2400" dirty="0">
              <a:latin typeface="HelveticaNeueCyr" panose="02000503040000020004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04018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4324" y="14627"/>
            <a:ext cx="10209376" cy="1436440"/>
          </a:xfrm>
        </p:spPr>
        <p:txBody>
          <a:bodyPr rtlCol="0">
            <a:normAutofit/>
          </a:bodyPr>
          <a:lstStyle/>
          <a:p>
            <a:pPr rtl="0"/>
            <a:r>
              <a:rPr lang="ru" dirty="0" smtClean="0">
                <a:latin typeface="HelveticaNeueCyr" panose="02000503040000020004" pitchFamily="2" charset="-52"/>
              </a:rPr>
              <a:t>Реализация проекта</a:t>
            </a:r>
            <a:endParaRPr lang="ru" dirty="0">
              <a:latin typeface="HelveticaNeueCyr" panose="02000503040000020004" pitchFamily="2" charset="-52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3854" y="1427940"/>
            <a:ext cx="2777946" cy="1600326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HelveticaNeueCyr" panose="02000503040000020004" pitchFamily="2" charset="-52"/>
              </a:rPr>
              <a:t> Семинар по преемственности между уровнями образования</a:t>
            </a:r>
            <a:endParaRPr lang="ru-RU" sz="2400" dirty="0">
              <a:latin typeface="HelveticaNeueCyr" panose="02000503040000020004" pitchFamily="2" charset="-52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53532" y="3295373"/>
            <a:ext cx="2800075" cy="1730786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HelveticaNeueCyr" panose="02000503040000020004" pitchFamily="2" charset="-52"/>
              </a:rPr>
              <a:t>Круглый стол «Адаптация пятиклассников»</a:t>
            </a:r>
            <a:endParaRPr lang="ru-RU" sz="2400" dirty="0">
              <a:latin typeface="HelveticaNeueCyr" panose="02000503040000020004" pitchFamily="2" charset="-52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8606604" y="1207817"/>
            <a:ext cx="3235747" cy="1776775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HelveticaNeueCyr" panose="02000503040000020004" pitchFamily="2" charset="-52"/>
              </a:rPr>
              <a:t>Мониторинг «Соответствие результатов ВПР, итогов промежуточной аттестации в 4-ых и 5-ых классах»</a:t>
            </a:r>
            <a:endParaRPr lang="ru-RU" sz="2000" dirty="0">
              <a:latin typeface="HelveticaNeueCyr" panose="02000503040000020004" pitchFamily="2" charset="-52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8482419" y="3494642"/>
            <a:ext cx="3511504" cy="1707702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HelveticaNeueCyr" panose="02000503040000020004" pitchFamily="2" charset="-52"/>
              </a:rPr>
              <a:t>Анкетирование педагогов, обучающихся, родителей</a:t>
            </a:r>
            <a:endParaRPr lang="ru-RU" sz="2400" dirty="0">
              <a:latin typeface="HelveticaNeueCyr" panose="02000503040000020004" pitchFamily="2" charset="-52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635316" y="5161475"/>
            <a:ext cx="2847103" cy="1402494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HelveticaNeueCyr" panose="02000503040000020004" pitchFamily="2" charset="-52"/>
              </a:rPr>
              <a:t>Изучение методической литературы , анализ открытых уроков</a:t>
            </a:r>
            <a:endParaRPr lang="ru-RU" sz="2000" dirty="0">
              <a:latin typeface="HelveticaNeueCyr" panose="02000503040000020004" pitchFamily="2" charset="-52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512775" y="5125415"/>
            <a:ext cx="2885647" cy="1422896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>
                <a:latin typeface="HelveticaNeueCyr" panose="02000503040000020004" pitchFamily="2" charset="-52"/>
              </a:rPr>
              <a:t>Взаимопосещение уроков: начальная школа- основная школа</a:t>
            </a:r>
            <a:endParaRPr lang="ru-RU" sz="2400" dirty="0">
              <a:latin typeface="HelveticaNeueCyr" panose="02000503040000020004" pitchFamily="2" charset="-52"/>
            </a:endParaRPr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995" y="2016989"/>
            <a:ext cx="3951654" cy="2634436"/>
          </a:xfrm>
          <a:prstGeom prst="rect">
            <a:avLst/>
          </a:prstGeom>
        </p:spPr>
      </p:pic>
      <p:cxnSp>
        <p:nvCxnSpPr>
          <p:cNvPr id="36" name="Прямая соединительная линия 35"/>
          <p:cNvCxnSpPr/>
          <p:nvPr/>
        </p:nvCxnSpPr>
        <p:spPr>
          <a:xfrm>
            <a:off x="3139340" y="2217956"/>
            <a:ext cx="603201" cy="88065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3310214" y="3818041"/>
            <a:ext cx="44427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3787495" y="4671121"/>
            <a:ext cx="880514" cy="53122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6624167" y="4667794"/>
            <a:ext cx="250166" cy="71673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7695858" y="2239597"/>
            <a:ext cx="1573122" cy="78866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 flipV="1">
            <a:off x="5453626" y="1456153"/>
            <a:ext cx="40971" cy="57387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H="1" flipV="1">
            <a:off x="8132886" y="3929989"/>
            <a:ext cx="603201" cy="46155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3053607" y="1021529"/>
            <a:ext cx="5150273" cy="751692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Родительское собрание: «</a:t>
            </a:r>
            <a:r>
              <a:rPr lang="ru-RU" dirty="0" err="1" smtClean="0"/>
              <a:t>Сформированность</a:t>
            </a:r>
            <a:r>
              <a:rPr lang="ru-RU" dirty="0" smtClean="0"/>
              <a:t> читательских умений- одно из условий успешной учебы в основной школе»</a:t>
            </a:r>
            <a:endParaRPr lang="ru-RU" sz="2400" dirty="0">
              <a:latin typeface="HelveticaNeueCyr" panose="02000503040000020004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64117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362" y="609601"/>
            <a:ext cx="9952338" cy="74295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Качество образования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1362" y="1257300"/>
            <a:ext cx="10695288" cy="46386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  </a:t>
            </a:r>
            <a:r>
              <a:rPr lang="ru-RU" dirty="0" smtClean="0"/>
              <a:t>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 статьи 2  273-ФЗ установлено, что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ачество образования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комплексная характеристика образовательной деятельности и подготовки обучающегося, выражающая степень их соответствия федеральным государственным образовательным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стандартам, образовательным стандартам, федеральным государственным требованиям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(или) потребностям физического или юридического лица, в интересах которого осуществляется образовательная деятельность, в том числе степень достижения планируемых результатов образовательной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программы.</a:t>
            </a: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разработки проекта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связана с необходимостью становления национальной системы учительского роста, которая является одним из главных факторов повышения качества образования  в условиях реализации требований ФГОС на всех уровнях общего образования</a:t>
            </a:r>
            <a:r>
              <a:rPr lang="ru-RU" dirty="0"/>
              <a:t>. 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844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720" y="310609"/>
            <a:ext cx="10418064" cy="872015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сформированности читательских умений (по Долговой  О.В)</a:t>
            </a:r>
            <a:br>
              <a:rPr lang="ru-RU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показатели по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4-5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классам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год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(апрель)</a:t>
            </a:r>
            <a:r>
              <a:rPr lang="ru-RU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8037185"/>
              </p:ext>
            </p:extLst>
          </p:nvPr>
        </p:nvGraphicFramePr>
        <p:xfrm>
          <a:off x="553212" y="1036320"/>
          <a:ext cx="11151108" cy="5266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3212">
                  <a:extLst>
                    <a:ext uri="{9D8B030D-6E8A-4147-A177-3AD203B41FA5}">
                      <a16:colId xmlns="" xmlns:a16="http://schemas.microsoft.com/office/drawing/2014/main" val="145669026"/>
                    </a:ext>
                  </a:extLst>
                </a:gridCol>
                <a:gridCol w="1503948">
                  <a:extLst>
                    <a:ext uri="{9D8B030D-6E8A-4147-A177-3AD203B41FA5}">
                      <a16:colId xmlns="" xmlns:a16="http://schemas.microsoft.com/office/drawing/2014/main" val="363644972"/>
                    </a:ext>
                  </a:extLst>
                </a:gridCol>
                <a:gridCol w="1503948">
                  <a:extLst>
                    <a:ext uri="{9D8B030D-6E8A-4147-A177-3AD203B41FA5}">
                      <a16:colId xmlns="" xmlns:a16="http://schemas.microsoft.com/office/drawing/2014/main" val="2052105802"/>
                    </a:ext>
                  </a:extLst>
                </a:gridCol>
              </a:tblGrid>
              <a:tr h="53112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УУД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классы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класс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29770892"/>
                  </a:ext>
                </a:extLst>
              </a:tr>
              <a:tr h="42778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1.Выбирать утверждение, соответствующее содержанию текста.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34508148"/>
                  </a:ext>
                </a:extLst>
              </a:tr>
              <a:tr h="43080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2.Определять основную тему текста.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68690009"/>
                  </a:ext>
                </a:extLst>
              </a:tr>
              <a:tr h="43080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3.Определять главную мысль и цель.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19856389"/>
                  </a:ext>
                </a:extLst>
              </a:tr>
              <a:tr h="43080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4.Находить в тексте фактическую информацию.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95011754"/>
                  </a:ext>
                </a:extLst>
              </a:tr>
              <a:tr h="43080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5.Определять тип книги, из которой взят текст.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55%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40403354"/>
                  </a:ext>
                </a:extLst>
              </a:tr>
              <a:tr h="43080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6.Восстанавливать последовательности пунктов плана.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80223533"/>
                  </a:ext>
                </a:extLst>
              </a:tr>
              <a:tr h="43080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7.Объяснять лексическое значение слов.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68%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58%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99087500"/>
                  </a:ext>
                </a:extLst>
              </a:tr>
              <a:tr h="43080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8.Формулировать простые выводы на основе текста.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42%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35%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64602550"/>
                  </a:ext>
                </a:extLst>
              </a:tr>
              <a:tr h="43080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9.Упорядочивать информацию, содержащуюся в тексте.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52564075"/>
                  </a:ext>
                </a:extLst>
              </a:tr>
              <a:tr h="43080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10.Формулировать и аргументировать своё личное мнение.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56%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63%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66937863"/>
                  </a:ext>
                </a:extLst>
              </a:tr>
              <a:tr h="43080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11.Высказывать простые оценочные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суждения на основе текста.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62%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88840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45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639794"/>
            <a:ext cx="10553700" cy="127473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                 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5651085"/>
              </p:ext>
            </p:extLst>
          </p:nvPr>
        </p:nvGraphicFramePr>
        <p:xfrm>
          <a:off x="933449" y="4057650"/>
          <a:ext cx="10134599" cy="2169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5297"/>
                <a:gridCol w="1453217"/>
                <a:gridCol w="1453217"/>
                <a:gridCol w="1453217"/>
                <a:gridCol w="1453217"/>
                <a:gridCol w="1453217"/>
                <a:gridCol w="1453217"/>
              </a:tblGrid>
              <a:tr h="40683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«А»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«Б»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«В»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9170"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классы</a:t>
                      </a:r>
                    </a:p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четверть 2017-2018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Успеваемость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Качество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Успеваемость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Качество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Успеваемость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Качество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623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21%</a:t>
                      </a:r>
                    </a:p>
                  </a:txBody>
                  <a:tcPr marL="68580" marR="68580" marT="0" marB="0"/>
                </a:tc>
              </a:tr>
              <a:tr h="219170"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классы</a:t>
                      </a:r>
                    </a:p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четверть 2018-2019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Успеваемость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Качество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Успеваемость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Качество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Успеваемость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Качество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623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66699" y="323850"/>
            <a:ext cx="1146810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по результатам работы 2018-2019 год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Проанализировав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диагностической работы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читательских умений»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4 и 5 класс видно, что в результате проведённых  мероприятий по преемственности между НОО и ООО существенно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выросли показатели,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характеризующие читательские умения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(в том числе информационные), а также повысились результаты успеваемости-качества обучающих, что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 об удовлетворительной работе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коллектива начальных классов по теме Инновационной деятельности.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таблице можно выделить пункты 5,7,8 по которым результаты выросли несущественно, а в п.10, 11 мы заметили некоторый спад. Это может быть связано с усложнением школьной программы, а также с низкой мотивацией к самостоятельному чтению книг и развитию кругозора обучающихся.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диагностики можно сделать вывод, что в 2019-2020 году необходимо сделать  акцент на  работе по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повышению мотивации к самостоятельному чтению через внеурочную деятельность. 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 успеваемости- качества 2017-2018 учебный год-2018-2019 учебный год </a:t>
            </a:r>
          </a:p>
          <a:p>
            <a:pPr algn="just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09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627099"/>
              </p:ext>
            </p:extLst>
          </p:nvPr>
        </p:nvGraphicFramePr>
        <p:xfrm>
          <a:off x="457200" y="304800"/>
          <a:ext cx="11332464" cy="6477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32464">
                  <a:extLst>
                    <a:ext uri="{9D8B030D-6E8A-4147-A177-3AD203B41FA5}">
                      <a16:colId xmlns="" xmlns:a16="http://schemas.microsoft.com/office/drawing/2014/main" val="1066492556"/>
                    </a:ext>
                  </a:extLst>
                </a:gridCol>
              </a:tblGrid>
              <a:tr h="724913"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2019 -2020 учебный год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49726342"/>
                  </a:ext>
                </a:extLst>
              </a:tr>
              <a:tr h="587985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Цель: Повысить мотивацию к</a:t>
                      </a:r>
                      <a:r>
                        <a:rPr lang="ru-RU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самостоятельному чтению через внеурочную деятельность.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27769930"/>
                  </a:ext>
                </a:extLst>
              </a:tr>
              <a:tr h="492940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Задачи: 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Научить самостоятельно выбирать интересующую литературу, пользоваться словарями и справочниками;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2.Научить полноценно воспринимать художественную литературу, эмоционально отзываться на прочитанное.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Выработать понимание важности чтения для своего дальнейшего развития и для успешного обучения по другим предметам.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Сформировать 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потребность в систематическом чтении как средстве познания мира и самого себя.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Сформировать собственную позицию в жизни, расширить кругозор; 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Воспитывать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личность способную к творческой деятельности.</a:t>
                      </a:r>
                    </a:p>
                    <a:p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45609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143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" y="176497"/>
            <a:ext cx="11789664" cy="1150907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 к чтению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(уровни)</a:t>
            </a:r>
            <a:b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диагностики.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0132867"/>
              </p:ext>
            </p:extLst>
          </p:nvPr>
        </p:nvGraphicFramePr>
        <p:xfrm>
          <a:off x="0" y="1362456"/>
          <a:ext cx="5200777" cy="4842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9969163"/>
              </p:ext>
            </p:extLst>
          </p:nvPr>
        </p:nvGraphicFramePr>
        <p:xfrm>
          <a:off x="5502402" y="1022350"/>
          <a:ext cx="5565648" cy="538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944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500" y="285750"/>
            <a:ext cx="9848850" cy="575453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анкетирования родителей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«Традиции семейного чтения»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3772217"/>
              </p:ext>
            </p:extLst>
          </p:nvPr>
        </p:nvGraphicFramePr>
        <p:xfrm>
          <a:off x="828676" y="1133475"/>
          <a:ext cx="10296526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8274"/>
                <a:gridCol w="1666875"/>
                <a:gridCol w="1714500"/>
                <a:gridCol w="166687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знаю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ваш взгляд, существует ли необходимость прививать у детей интерес к чтению, или эта тема не актуальна в наше время?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Читаете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ли вы книги, газеты, журналы каждый день?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Внимательно и  с удовольствием слушает ваш ребёнок, когда ему читают вслух?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Обсуждаете ли вы с ребёнком прочитанные книги, просмотренные мультфильмы?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Вспомните книгу Вашего детства, которая произвела на вас неизгладимое впечатление.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 вы думаете, будет ли интересна вашему ребёнку эта книга?</a:t>
                      </a:r>
                      <a:endParaRPr lang="ru-RU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Есть ли у вас домашняя библиотека?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Считаете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ли Вы, что ваш ребенок любит читать?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517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0159"/>
            <a:ext cx="10096500" cy="1150907"/>
          </a:xfrm>
        </p:spPr>
        <p:txBody>
          <a:bodyPr rtlCol="0">
            <a:normAutofit/>
          </a:bodyPr>
          <a:lstStyle/>
          <a:p>
            <a:pPr rtl="0"/>
            <a:r>
              <a:rPr lang="ru" dirty="0" smtClean="0">
                <a:latin typeface="HelveticaNeueCyr" panose="02000503040000020004" pitchFamily="2" charset="-52"/>
              </a:rPr>
              <a:t>Реализация проекта</a:t>
            </a:r>
            <a:endParaRPr lang="ru" dirty="0">
              <a:latin typeface="HelveticaNeueCyr" panose="02000503040000020004" pitchFamily="2" charset="-52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19101" y="1465196"/>
            <a:ext cx="1881615" cy="1442677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HelveticaNeueCyr" panose="02000503040000020004" pitchFamily="2" charset="-52"/>
              </a:rPr>
              <a:t>Рейтинг «Самый читающий класс»</a:t>
            </a:r>
            <a:endParaRPr lang="ru-RU" sz="2000" dirty="0">
              <a:latin typeface="HelveticaNeueCyr" panose="02000503040000020004" pitchFamily="2" charset="-52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24530" y="3379936"/>
            <a:ext cx="2960314" cy="1912966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HelveticaNeueCyr" panose="02000503040000020004" pitchFamily="2" charset="-52"/>
              </a:rPr>
              <a:t>Совместное планирование мероприятий(учитель, родители, библиотекарь)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8299059" y="1283246"/>
            <a:ext cx="3057656" cy="122911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HelveticaNeueCyr" panose="02000503040000020004" pitchFamily="2" charset="-52"/>
              </a:rPr>
              <a:t>Проведение предметных недель, Олимпиады по предметам</a:t>
            </a:r>
            <a:endParaRPr lang="ru-RU" sz="2000" dirty="0">
              <a:latin typeface="HelveticaNeueCyr" panose="02000503040000020004" pitchFamily="2" charset="-52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8490161" y="3271497"/>
            <a:ext cx="2703803" cy="1577243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HelveticaNeueCyr" panose="02000503040000020004" pitchFamily="2" charset="-52"/>
              </a:rPr>
              <a:t>Семинары, круглые столы</a:t>
            </a:r>
            <a:r>
              <a:rPr lang="ru-RU" sz="2000" dirty="0">
                <a:latin typeface="HelveticaNeueCyr" panose="02000503040000020004" pitchFamily="2" charset="-52"/>
              </a:rPr>
              <a:t> </a:t>
            </a:r>
            <a:r>
              <a:rPr lang="ru-RU" sz="2000" dirty="0" smtClean="0">
                <a:latin typeface="HelveticaNeueCyr" panose="02000503040000020004" pitchFamily="2" charset="-52"/>
              </a:rPr>
              <a:t>по вопросам преемственности;</a:t>
            </a:r>
            <a:r>
              <a:rPr lang="ru-RU" sz="2000" dirty="0" smtClean="0">
                <a:latin typeface="HelveticaNeueCyr" panose="02000503040000020004" pitchFamily="2" charset="-52"/>
              </a:rPr>
              <a:t> мастер-классы </a:t>
            </a:r>
            <a:endParaRPr lang="ru-RU" sz="2000" dirty="0">
              <a:latin typeface="HelveticaNeueCyr" panose="02000503040000020004" pitchFamily="2" charset="-52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295013" y="4855838"/>
            <a:ext cx="2069788" cy="1402494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HelveticaNeueCyr" panose="02000503040000020004" pitchFamily="2" charset="-52"/>
              </a:rPr>
              <a:t>Беседы, конференции, деловые игры.</a:t>
            </a:r>
            <a:endParaRPr lang="ru-RU" sz="2000" dirty="0">
              <a:latin typeface="HelveticaNeueCyr" panose="02000503040000020004" pitchFamily="2" charset="-52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382219" y="4908235"/>
            <a:ext cx="2410143" cy="1422896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HelveticaNeueCyr" panose="02000503040000020004" pitchFamily="2" charset="-52"/>
              </a:rPr>
              <a:t>Коллективное посещение музеев, </a:t>
            </a:r>
            <a:r>
              <a:rPr lang="ru-RU" sz="2000" dirty="0" smtClean="0">
                <a:latin typeface="HelveticaNeueCyr" panose="02000503040000020004" pitchFamily="2" charset="-52"/>
              </a:rPr>
              <a:t>театров</a:t>
            </a:r>
            <a:r>
              <a:rPr lang="ru-RU" sz="2400" dirty="0" smtClean="0">
                <a:latin typeface="HelveticaNeueCyr" panose="02000503040000020004" pitchFamily="2" charset="-52"/>
              </a:rPr>
              <a:t>;</a:t>
            </a:r>
            <a:endParaRPr lang="ru-RU" sz="2400" dirty="0">
              <a:latin typeface="HelveticaNeueCyr" panose="02000503040000020004" pitchFamily="2" charset="-52"/>
            </a:endParaRPr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1165" y="2706842"/>
            <a:ext cx="3217816" cy="2145211"/>
          </a:xfrm>
          <a:prstGeom prst="rect">
            <a:avLst/>
          </a:prstGeom>
        </p:spPr>
      </p:pic>
      <p:cxnSp>
        <p:nvCxnSpPr>
          <p:cNvPr id="36" name="Прямая соединительная линия 35"/>
          <p:cNvCxnSpPr/>
          <p:nvPr/>
        </p:nvCxnSpPr>
        <p:spPr>
          <a:xfrm>
            <a:off x="3139340" y="2217956"/>
            <a:ext cx="603201" cy="88065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3310214" y="3818041"/>
            <a:ext cx="44427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3787495" y="4671121"/>
            <a:ext cx="880514" cy="53122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6624167" y="4667794"/>
            <a:ext cx="250166" cy="71673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7695858" y="2239597"/>
            <a:ext cx="1573122" cy="78866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 flipV="1">
            <a:off x="5453626" y="1456153"/>
            <a:ext cx="40971" cy="57387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H="1" flipV="1">
            <a:off x="7706138" y="3829342"/>
            <a:ext cx="603201" cy="46155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3601945" y="1161680"/>
            <a:ext cx="4234509" cy="1472251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Родительские </a:t>
            </a:r>
            <a:r>
              <a:rPr lang="ru-RU" sz="2000" dirty="0"/>
              <a:t>собрания на тему: «Мы читающая семья»; «Как привить интерес к чтению у ребёнка»</a:t>
            </a:r>
          </a:p>
          <a:p>
            <a:pPr algn="ctr"/>
            <a:endParaRPr lang="ru-RU" sz="2400" dirty="0">
              <a:latin typeface="HelveticaNeueCyr" panose="02000503040000020004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8124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 начальных классов в результате самостоятельной организации мероприятий по формированию читательских компетенций начинают по-новому смотреть на образовательный процесс и оценивать свою педагогическую деятельность. Это позволяет им стать активными субъектами образовательного процесса, что повышает заинтересованность не только учеников, но и самих педагогов в результатах своей деятельности. Что и является целью данного проекта.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185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09575" y="352425"/>
            <a:ext cx="10144125" cy="2476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6776" y="600075"/>
            <a:ext cx="10344150" cy="560363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Становление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 как профессионала невозможно без развития его субъектных качеств: активности, целенаправленности в деятельности, готовности к саморазвитию, овладения рефлексивными умениями на высоком уровне. Э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необходимы учителю для планомерной работы по достижению всех групп планируемых результатов ФГОС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Учителя начальных классов играют ведущую роль в развитии ребенка как субъекта учебной деятельности и общения, организуя образовательный процесс на основе идей преемственности, непрерывности  и перспективности, опираясь на достижения педагогов системы дошкольного и дополнительного образования, создавая условия для успешного обучения в основной и средней школе. </a:t>
            </a: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Именно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 начальных классов, объединенные в творческое сообщество, могут быть инициаторами позитивных изменений в школьной системе. Данная категория педагогов в наибольшей степени владеет технологиями развивающего обучения, коллективного творческого воспитания и,   выстраивая преемственные связи с педагогами ДОУ, основной школы может  способствовать решению актуальных задач, связанных с повышением качества общего образования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Вовлечение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учителей в процесс внутренней оценки качества образования ставит их в субъектную позицию, позволяющую в процессе собственной оценочной деятельности увидеть проблемы и успехи  обучающихся изнутри, что способствует поиску путей совершенствования образовательного процесса и повышению качества подготовки обучающихся.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50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7250" y="1010285"/>
            <a:ext cx="10301859" cy="5142865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внутришкольной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системы управления качеством начального образования  на основе становления субъектной позиции учителей начальных классов в образовательном процессе.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проектного исследования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компетентности учителей в вопросах управления качеством начального общего образования.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 становления и развития  субъектной позиции учителей начальных классов в организации образовательного процесса. 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внутришкольной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системы оценки качества подготовки выпускников начальной школы. 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76275" y="-1341407"/>
            <a:ext cx="10344912" cy="173764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73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5055494"/>
              </p:ext>
            </p:extLst>
          </p:nvPr>
        </p:nvGraphicFramePr>
        <p:xfrm>
          <a:off x="396875" y="569913"/>
          <a:ext cx="11587163" cy="6049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454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2542975"/>
              </p:ext>
            </p:extLst>
          </p:nvPr>
        </p:nvGraphicFramePr>
        <p:xfrm>
          <a:off x="212725" y="361950"/>
          <a:ext cx="11869738" cy="6330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848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" y="-200693"/>
            <a:ext cx="12049125" cy="1162718"/>
          </a:xfrm>
        </p:spPr>
        <p:txBody>
          <a:bodyPr>
            <a:normAutofit fontScale="90000"/>
          </a:bodyPr>
          <a:lstStyle/>
          <a:p>
            <a:pPr algn="just">
              <a:lnSpc>
                <a:spcPct val="100000"/>
              </a:lnSpc>
            </a:pPr>
            <a:r>
              <a:rPr lang="ru-RU" sz="3200" dirty="0" smtClean="0">
                <a:solidFill>
                  <a:srgbClr val="FF0000"/>
                </a:solidFill>
              </a:rPr>
              <a:t>                       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                                         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преемственность НОО и ООО </a:t>
            </a:r>
            <a:b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ходе реализации подготовительного этапа проекта была отмечена необходимость </a:t>
            </a: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читательских компетенций, так как при переходе из начальной в основную школу должны быть обеспечены педагогические условия, превращающие готовность </a:t>
            </a: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к 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чтению в читательское </a:t>
            </a: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умение, обеспечивающее дальнейшее 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успешное обучение и самообучение старшеклассников. </a:t>
            </a:r>
            <a:endParaRPr lang="ru-RU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112702"/>
              </p:ext>
            </p:extLst>
          </p:nvPr>
        </p:nvGraphicFramePr>
        <p:xfrm>
          <a:off x="38100" y="1666875"/>
          <a:ext cx="12192000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2765">
                  <a:extLst>
                    <a:ext uri="{9D8B030D-6E8A-4147-A177-3AD203B41FA5}">
                      <a16:colId xmlns="" xmlns:a16="http://schemas.microsoft.com/office/drawing/2014/main" val="2852266220"/>
                    </a:ext>
                  </a:extLst>
                </a:gridCol>
                <a:gridCol w="6139235">
                  <a:extLst>
                    <a:ext uri="{9D8B030D-6E8A-4147-A177-3AD203B41FA5}">
                      <a16:colId xmlns="" xmlns:a16="http://schemas.microsoft.com/office/drawing/2014/main" val="3543343639"/>
                    </a:ext>
                  </a:extLst>
                </a:gridCol>
              </a:tblGrid>
              <a:tr h="3502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ФГОС</a:t>
                      </a:r>
                      <a:r>
                        <a:rPr lang="ru-RU" baseline="0" dirty="0" smtClean="0"/>
                        <a:t> НОО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ФГОС ООО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9888556"/>
                  </a:ext>
                </a:extLst>
              </a:tr>
              <a:tr h="5078976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выпускников будут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сформированы следующие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читательские действия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риентироваться в содержании текста; определять тему и главную мысль текста; делить текст на части, составлять план текста;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восстанавливать последовательность пунктов плана; высказывать простые оценочные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суждения на основе текста; ф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ормулировать простые выводы на основе текста, находить примеры, доказательства, критически относиться к информации;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ересказывать текст, использовать различные виды пересказа;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осуществлять п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оиск,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истематизацию, сопоставление, анализ и обобщение в тексте информации;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умение и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нтерпретировать и преобразовывать информацию; 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онимать информацию, представленную разными способами (таблицы, схемы, диаграммы и т.п.)</a:t>
                      </a:r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изучении предметов учащиеся усовершенствуют приобретённые в начальной школе знания и пополнят их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риентироваться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содержании текста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понимать целостный смысл текста; резюмировать главную идею текста; структурировать текст; устанавливать взаимосвязь описанных в тексте явлений, событий, процессов; критически оценивать содержание и форму текста; преобразовывать текст,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интерпретировать текст (художественный и нехудожественный – учебный, научно-популярный)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ересказывать сюжет, использовать различные виды пересказа;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находить в тексте информацию; умение с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истематизировать, сопоставлять, анализировать, обобщать и интерпретировать информацию; выделять главную и избыточную информацию;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редставлять информацию в сжатой словесной форме(план, тезисы) и в наглядно-символической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форме (таблицы, графики, диаграммы).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60658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3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10609"/>
            <a:ext cx="10418064" cy="1079279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2400" dirty="0" smtClean="0">
                <a:solidFill>
                  <a:srgbClr val="FFC000"/>
                </a:solidFill>
              </a:rPr>
              <a:t>         Диагнос</a:t>
            </a:r>
            <a:r>
              <a:rPr lang="ru-RU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тика </a:t>
            </a:r>
            <a:r>
              <a:rPr lang="ru-RU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 читательских умений (по Долговой  О.В)</a:t>
            </a:r>
            <a:br>
              <a:rPr lang="ru-RU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определить уровень  сформированности у младших школьников навыков осознанного чтения, уровня понимания содержания и особенностей художественного и познавательного текста.</a:t>
            </a:r>
            <a:r>
              <a:rPr lang="ru-RU" sz="2400" dirty="0" smtClean="0">
                <a:solidFill>
                  <a:srgbClr val="FFC000"/>
                </a:solidFill>
              </a:rPr>
              <a:t/>
            </a:r>
            <a:br>
              <a:rPr lang="ru-RU" sz="2400" dirty="0" smtClean="0">
                <a:solidFill>
                  <a:srgbClr val="FFC000"/>
                </a:solidFill>
              </a:rPr>
            </a:br>
            <a:endParaRPr lang="ru-RU" sz="2400" dirty="0">
              <a:solidFill>
                <a:srgbClr val="FFC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2005400"/>
              </p:ext>
            </p:extLst>
          </p:nvPr>
        </p:nvGraphicFramePr>
        <p:xfrm>
          <a:off x="711708" y="1389888"/>
          <a:ext cx="10712196" cy="4831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90628">
                  <a:extLst>
                    <a:ext uri="{9D8B030D-6E8A-4147-A177-3AD203B41FA5}">
                      <a16:colId xmlns="" xmlns:a16="http://schemas.microsoft.com/office/drawing/2014/main" val="145669026"/>
                    </a:ext>
                  </a:extLst>
                </a:gridCol>
                <a:gridCol w="1422903">
                  <a:extLst>
                    <a:ext uri="{9D8B030D-6E8A-4147-A177-3AD203B41FA5}">
                      <a16:colId xmlns="" xmlns:a16="http://schemas.microsoft.com/office/drawing/2014/main" val="363644972"/>
                    </a:ext>
                  </a:extLst>
                </a:gridCol>
                <a:gridCol w="1332355">
                  <a:extLst>
                    <a:ext uri="{9D8B030D-6E8A-4147-A177-3AD203B41FA5}">
                      <a16:colId xmlns="" xmlns:a16="http://schemas.microsoft.com/office/drawing/2014/main" val="1387243773"/>
                    </a:ext>
                  </a:extLst>
                </a:gridCol>
                <a:gridCol w="1366310">
                  <a:extLst>
                    <a:ext uri="{9D8B030D-6E8A-4147-A177-3AD203B41FA5}">
                      <a16:colId xmlns="" xmlns:a16="http://schemas.microsoft.com/office/drawing/2014/main" val="2776957754"/>
                    </a:ext>
                  </a:extLst>
                </a:gridCol>
              </a:tblGrid>
              <a:tr h="48717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УУД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4б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4в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29770892"/>
                  </a:ext>
                </a:extLst>
              </a:tr>
              <a:tr h="39238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Выбирать утверждение, соответствующее содержанию текста.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34508148"/>
                  </a:ext>
                </a:extLst>
              </a:tr>
              <a:tr h="39515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Определять основную тему текста.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68690009"/>
                  </a:ext>
                </a:extLst>
              </a:tr>
              <a:tr h="39515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Определять главную мысль и цель.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19856389"/>
                  </a:ext>
                </a:extLst>
              </a:tr>
              <a:tr h="39515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Находить в тексте фактическую информацию.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95011754"/>
                  </a:ext>
                </a:extLst>
              </a:tr>
              <a:tr h="39515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Определять тип книги, из которой взят текст.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40403354"/>
                  </a:ext>
                </a:extLst>
              </a:tr>
              <a:tr h="39515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Восстанавливать последовательности пунктов плана.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80223533"/>
                  </a:ext>
                </a:extLst>
              </a:tr>
              <a:tr h="39515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Объяснять лексическое значение слов.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99087500"/>
                  </a:ext>
                </a:extLst>
              </a:tr>
              <a:tr h="39515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Формулировать простые выводы на основе текста.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64602550"/>
                  </a:ext>
                </a:extLst>
              </a:tr>
              <a:tr h="39515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Упорядочивать информацию, содержащуюся в тексте.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52564075"/>
                  </a:ext>
                </a:extLst>
              </a:tr>
              <a:tr h="39515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Формулировать и аргументировать своё личное мнение.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66937863"/>
                  </a:ext>
                </a:extLst>
              </a:tr>
              <a:tr h="39515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Высказывать простые оценочные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суждения на основе текста.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88840782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000343" y="341376"/>
            <a:ext cx="1972201" cy="829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2017-2018</a:t>
            </a:r>
          </a:p>
          <a:p>
            <a:pPr algn="ctr"/>
            <a:r>
              <a:rPr lang="ru-RU" sz="2800" dirty="0" smtClean="0"/>
              <a:t>октябрь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0390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720" y="310609"/>
            <a:ext cx="10418064" cy="872015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сформированности читательских умений (по Долговой  О.В)</a:t>
            </a:r>
            <a:br>
              <a:rPr lang="ru-RU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показатели по 4 классам за 2017 – 2018 учебный год (октябрь)</a:t>
            </a:r>
            <a:r>
              <a:rPr lang="ru-RU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5076414"/>
              </p:ext>
            </p:extLst>
          </p:nvPr>
        </p:nvGraphicFramePr>
        <p:xfrm>
          <a:off x="553212" y="1036320"/>
          <a:ext cx="10712196" cy="4831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22692">
                  <a:extLst>
                    <a:ext uri="{9D8B030D-6E8A-4147-A177-3AD203B41FA5}">
                      <a16:colId xmlns="" xmlns:a16="http://schemas.microsoft.com/office/drawing/2014/main" val="145669026"/>
                    </a:ext>
                  </a:extLst>
                </a:gridCol>
                <a:gridCol w="2889504">
                  <a:extLst>
                    <a:ext uri="{9D8B030D-6E8A-4147-A177-3AD203B41FA5}">
                      <a16:colId xmlns="" xmlns:a16="http://schemas.microsoft.com/office/drawing/2014/main" val="363644972"/>
                    </a:ext>
                  </a:extLst>
                </a:gridCol>
              </a:tblGrid>
              <a:tr h="48717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УУД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классы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29770892"/>
                  </a:ext>
                </a:extLst>
              </a:tr>
              <a:tr h="39238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Выбирать утверждение, соответствующее содержанию текста.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64%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34508148"/>
                  </a:ext>
                </a:extLst>
              </a:tr>
              <a:tr h="39515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Определять основную тему текста.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58%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68690009"/>
                  </a:ext>
                </a:extLst>
              </a:tr>
              <a:tr h="39515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Определять главную мысль и цель.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62%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19856389"/>
                  </a:ext>
                </a:extLst>
              </a:tr>
              <a:tr h="39515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Находить в тексте фактическую информацию.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53%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95011754"/>
                  </a:ext>
                </a:extLst>
              </a:tr>
              <a:tr h="39515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Определять тип книги, из которой взят текст.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55%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40403354"/>
                  </a:ext>
                </a:extLst>
              </a:tr>
              <a:tr h="39515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Восстанавливать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последовательность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пунктов плана.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47%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80223533"/>
                  </a:ext>
                </a:extLst>
              </a:tr>
              <a:tr h="39515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Объяснять лексическое значение слов.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99087500"/>
                  </a:ext>
                </a:extLst>
              </a:tr>
              <a:tr h="39515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Формулировать простые выводы на основе текста.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29%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64602550"/>
                  </a:ext>
                </a:extLst>
              </a:tr>
              <a:tr h="39515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Упорядочивать информацию, содержащуюся в тексте.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52564075"/>
                  </a:ext>
                </a:extLst>
              </a:tr>
              <a:tr h="39515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Формулировать и аргументировать своё личное мнение.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61%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66937863"/>
                  </a:ext>
                </a:extLst>
              </a:tr>
              <a:tr h="39515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Высказывать простые оценочные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суждения на основе текста.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53%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88840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86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e4205555ee7204c61da5f8ae19bf2bf212ada"/>
</p:tagLst>
</file>

<file path=ppt/theme/theme1.xml><?xml version="1.0" encoding="utf-8"?>
<a:theme xmlns:a="http://schemas.openxmlformats.org/drawingml/2006/main" name="Шаблон с вертикальным оформлением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tx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3246985_TF03460611.potx" id="{D0F51195-F658-4B9D-AE4E-40CA49FDFE96}" vid="{9B340E0D-ECCC-424B-837B-A85CD338A167}"/>
    </a:ext>
  </a:extLst>
</a:theme>
</file>

<file path=ppt/theme/theme2.xml><?xml version="1.0" encoding="utf-8"?>
<a:theme xmlns:a="http://schemas.openxmlformats.org/drawingml/2006/main" name="Тема Offic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EEE0F9-7BC9-4998-8617-7CC115AD97E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A1BD8E5-A18E-435C-B431-90A6B59F4B6F}">
  <ds:schemaRefs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40262f94-9f35-4ac3-9a90-690165a166b7"/>
    <ds:schemaRef ds:uri="http://schemas.microsoft.com/office/2006/metadata/properties"/>
    <ds:schemaRef ds:uri="a4f35948-e619-41b3-aa29-22878b09cfd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BEBB951-DE64-4CB8-9E1C-184A357AD7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Слайды с вертикальным оформлением</Template>
  <TotalTime>2378</TotalTime>
  <Words>2507</Words>
  <Application>Microsoft Office PowerPoint</Application>
  <PresentationFormat>Широкоэкранный</PresentationFormat>
  <Paragraphs>429</Paragraphs>
  <Slides>26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2" baseType="lpstr">
      <vt:lpstr>Arial</vt:lpstr>
      <vt:lpstr>Calibri</vt:lpstr>
      <vt:lpstr>HelveticaNeueCyr</vt:lpstr>
      <vt:lpstr>Times New Roman</vt:lpstr>
      <vt:lpstr>Wingdings</vt:lpstr>
      <vt:lpstr>Шаблон с вертикальным оформлением</vt:lpstr>
      <vt:lpstr>УЧИТЕЛЬ НАЧАЛЬНОЙ ШКОЛЫ, КАК СУБЪЕКТ УПРАВЛЕНИЯ КАЧЕСТВОМ ОБРАЗОВАНИЯ</vt:lpstr>
      <vt:lpstr>                  Качество образования</vt:lpstr>
      <vt:lpstr>    </vt:lpstr>
      <vt:lpstr>Презентация PowerPoint</vt:lpstr>
      <vt:lpstr>Презентация PowerPoint</vt:lpstr>
      <vt:lpstr>Презентация PowerPoint</vt:lpstr>
      <vt:lpstr>                                                                                                  ФГОС преемственность НОО и ООО  В ходе реализации подготовительного этапа проекта была отмечена необходимость развития читательских компетенций, так как при переходе из начальной в основную школу должны быть обеспечены педагогические условия, превращающие готовность обучающихся к чтению в читательское умение, обеспечивающее дальнейшее успешное обучение и самообучение старшеклассников. </vt:lpstr>
      <vt:lpstr>         Диагностика сформированности читательских умений (по Долговой  О.В) Цель: определить уровень  сформированности у младших школьников навыков осознанного чтения, уровня понимания содержания и особенностей художественного и познавательного текста. </vt:lpstr>
      <vt:lpstr>Диагностика сформированности читательских умений (по Долговой  О.В) Средние показатели по 4 классам за 2017 – 2018 учебный год (октябрь) </vt:lpstr>
      <vt:lpstr>Презентация PowerPoint</vt:lpstr>
      <vt:lpstr>Реализация проекта</vt:lpstr>
      <vt:lpstr>Реализация проекта</vt:lpstr>
      <vt:lpstr>Итоги работы: 2017 – 2018 учебный год</vt:lpstr>
      <vt:lpstr>Диагностика сформированности читательских умений (по Долговой  О.В) Цель: определить уровень  сформированности у младших школьников навыков осознанного чтения, уровня понимания содержания и особенностей художественного и познавательного текста. </vt:lpstr>
      <vt:lpstr>Диагностика сформированности читательских умений (по Долговой  О.В) Средние показатели по 4 классам за 2017 – 2018 учебный год (апрель) </vt:lpstr>
      <vt:lpstr>Презентация PowerPoint</vt:lpstr>
      <vt:lpstr>Презентация PowerPoint</vt:lpstr>
      <vt:lpstr>Реализация проекта</vt:lpstr>
      <vt:lpstr>Реализация проекта</vt:lpstr>
      <vt:lpstr>Диагностика сформированности читательских умений (по Долговой  О.В) Средние показатели по 4-5 классам за 2018 – 2019 учебный год (апрель) </vt:lpstr>
      <vt:lpstr>                  </vt:lpstr>
      <vt:lpstr>Презентация PowerPoint</vt:lpstr>
      <vt:lpstr>Мотивация к чтению (уровни) Результаты диагностики.</vt:lpstr>
      <vt:lpstr>Результаты анкетирования родителей            «Традиции семейного чтения»</vt:lpstr>
      <vt:lpstr>Реализация проекта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Макет заголовка</dc:title>
  <dc:creator>Viktor Bednov</dc:creator>
  <cp:lastModifiedBy>sokolova_t_a@outlook.com</cp:lastModifiedBy>
  <cp:revision>172</cp:revision>
  <dcterms:created xsi:type="dcterms:W3CDTF">2018-04-15T19:55:03Z</dcterms:created>
  <dcterms:modified xsi:type="dcterms:W3CDTF">2019-11-23T20:42:21Z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