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598400" cy="6858000"/>
  <p:notesSz cx="12598400" cy="6858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" y="-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5356" y="2125980"/>
            <a:ext cx="1071403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90712" y="3840480"/>
            <a:ext cx="882332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0237" y="1577340"/>
            <a:ext cx="5483066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91446" y="1577340"/>
            <a:ext cx="5483066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5705" y="213740"/>
            <a:ext cx="10213339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7827" y="1244853"/>
            <a:ext cx="11884660" cy="414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85615" y="6377940"/>
            <a:ext cx="40335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0237" y="6377940"/>
            <a:ext cx="289909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75420" y="6377940"/>
            <a:ext cx="289909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422" y="2488184"/>
            <a:ext cx="106299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4385" marR="5080" indent="-782320" algn="ctr">
              <a:lnSpc>
                <a:spcPct val="100000"/>
              </a:lnSpc>
              <a:spcBef>
                <a:spcPts val="100"/>
              </a:spcBef>
            </a:pPr>
            <a:r>
              <a:rPr sz="3600" dirty="0" err="1"/>
              <a:t>Комплекс</a:t>
            </a:r>
            <a:r>
              <a:rPr sz="3600" spc="-70" dirty="0"/>
              <a:t> </a:t>
            </a:r>
            <a:r>
              <a:rPr sz="3600" dirty="0" err="1" smtClean="0"/>
              <a:t>мероприятий</a:t>
            </a:r>
            <a:r>
              <a:rPr lang="ru-RU" sz="3600" dirty="0" smtClean="0"/>
              <a:t> </a:t>
            </a:r>
            <a:r>
              <a:rPr sz="3600" dirty="0" err="1" smtClean="0"/>
              <a:t>для</a:t>
            </a:r>
            <a:r>
              <a:rPr sz="3600" spc="-60" dirty="0" smtClean="0"/>
              <a:t> </a:t>
            </a:r>
            <a:r>
              <a:rPr sz="3600" dirty="0"/>
              <a:t>выявления</a:t>
            </a:r>
            <a:r>
              <a:rPr sz="3600" spc="-50" dirty="0"/>
              <a:t> </a:t>
            </a:r>
            <a:r>
              <a:rPr sz="3600" dirty="0"/>
              <a:t>профессиональных</a:t>
            </a:r>
            <a:r>
              <a:rPr sz="3600" spc="-30" dirty="0"/>
              <a:t> </a:t>
            </a:r>
            <a:r>
              <a:rPr sz="3600" spc="-10" dirty="0"/>
              <a:t>дефицитов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0079" y="52070"/>
            <a:ext cx="8004809" cy="1003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69060" marR="5080" indent="-1356995">
              <a:lnSpc>
                <a:spcPct val="100499"/>
              </a:lnSpc>
              <a:spcBef>
                <a:spcPts val="80"/>
              </a:spcBef>
            </a:pPr>
            <a:r>
              <a:rPr dirty="0"/>
              <a:t>Профессиональные</a:t>
            </a:r>
            <a:r>
              <a:rPr spc="-35" dirty="0"/>
              <a:t> </a:t>
            </a:r>
            <a:r>
              <a:rPr dirty="0"/>
              <a:t>дефициты</a:t>
            </a:r>
            <a:r>
              <a:rPr spc="-40" dirty="0"/>
              <a:t> </a:t>
            </a:r>
            <a:r>
              <a:rPr spc="-25" dirty="0"/>
              <a:t>руководителей </a:t>
            </a:r>
            <a:r>
              <a:rPr dirty="0"/>
              <a:t>образовательных</a:t>
            </a:r>
            <a:r>
              <a:rPr spc="-150" dirty="0"/>
              <a:t> </a:t>
            </a:r>
            <a:r>
              <a:rPr spc="-10" dirty="0"/>
              <a:t>учреждений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827" y="1319784"/>
            <a:ext cx="11885295" cy="36226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Организация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образовательного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процесса,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отбора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средств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обучения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воспитания,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методов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технологий </a:t>
            </a:r>
            <a:r>
              <a:rPr sz="2000" dirty="0">
                <a:latin typeface="Calibri"/>
                <a:cs typeface="Calibri"/>
              </a:rPr>
              <a:t>образования,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отвечающих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современным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требованиям.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Организация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сетевого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взаимодействия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образовательной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организации.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Применение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программно-</a:t>
            </a:r>
            <a:r>
              <a:rPr sz="2000" dirty="0">
                <a:latin typeface="Calibri"/>
                <a:cs typeface="Calibri"/>
              </a:rPr>
              <a:t>проектных</a:t>
            </a:r>
            <a:r>
              <a:rPr sz="2000" spc="-10" dirty="0">
                <a:latin typeface="Calibri"/>
                <a:cs typeface="Calibri"/>
              </a:rPr>
              <a:t> методов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управления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развитием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организации.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Организация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разработки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программы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развития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образовательной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организации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осуществление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подбора,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адаптации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мотивации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сотрудников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достижение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стратегических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целей.</a:t>
            </a:r>
            <a:endParaRPr sz="20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480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Применение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методов,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технологий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инструментов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мониторинга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реализации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оценки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программ,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оценки </a:t>
            </a:r>
            <a:r>
              <a:rPr sz="2000" dirty="0">
                <a:latin typeface="Calibri"/>
                <a:cs typeface="Calibri"/>
              </a:rPr>
              <a:t>планов,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проектов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результатов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деятельности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образовательной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организации.</a:t>
            </a:r>
            <a:endParaRPr sz="20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80000"/>
              </a:lnSpc>
              <a:spcBef>
                <a:spcPts val="480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Формирование</a:t>
            </a:r>
            <a:r>
              <a:rPr sz="2000" spc="5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внутреннего</a:t>
            </a:r>
            <a:r>
              <a:rPr sz="2000" spc="5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информационного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пространства,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эффективных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каналов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коммуникации</a:t>
            </a:r>
            <a:r>
              <a:rPr sz="2000" spc="48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и </a:t>
            </a:r>
            <a:r>
              <a:rPr sz="2000" dirty="0">
                <a:latin typeface="Calibri"/>
                <a:cs typeface="Calibri"/>
              </a:rPr>
              <a:t>системы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обмена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знаниями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образовательной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организации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целях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достижения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образовательных результатов.</a:t>
            </a:r>
            <a:endParaRPr sz="2000">
              <a:latin typeface="Calibri"/>
              <a:cs typeface="Calibri"/>
            </a:endParaRPr>
          </a:p>
          <a:p>
            <a:pPr marL="355600" marR="7620" indent="-342900" algn="just">
              <a:lnSpc>
                <a:spcPct val="80000"/>
              </a:lnSpc>
              <a:spcBef>
                <a:spcPts val="480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Осуществление</a:t>
            </a:r>
            <a:r>
              <a:rPr sz="2000" spc="4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мониторинга,</a:t>
            </a:r>
            <a:r>
              <a:rPr sz="2000" spc="4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анализа,</a:t>
            </a:r>
            <a:r>
              <a:rPr sz="2000" spc="4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оценки</a:t>
            </a:r>
            <a:r>
              <a:rPr sz="2000" spc="4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409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контроля</a:t>
            </a:r>
            <a:r>
              <a:rPr sz="2000" spc="4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эффективности</a:t>
            </a:r>
            <a:r>
              <a:rPr sz="2000" spc="409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41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результативности </a:t>
            </a:r>
            <a:r>
              <a:rPr sz="2000" dirty="0">
                <a:latin typeface="Calibri"/>
                <a:cs typeface="Calibri"/>
              </a:rPr>
              <a:t>использования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финансовых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материальных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ресурсов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организации.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827" y="4917185"/>
            <a:ext cx="3031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2122170" algn="l"/>
              </a:tabLst>
            </a:pPr>
            <a:r>
              <a:rPr sz="2000" spc="-10" dirty="0">
                <a:latin typeface="Calibri"/>
                <a:cs typeface="Calibri"/>
              </a:rPr>
              <a:t>Планирование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порядка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6954" y="4917185"/>
            <a:ext cx="8705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6600" algn="l"/>
                <a:tab pos="3023870" algn="l"/>
                <a:tab pos="3589020" algn="l"/>
                <a:tab pos="5596890" algn="l"/>
                <a:tab pos="5905500" algn="l"/>
                <a:tab pos="7829550" algn="l"/>
                <a:tab pos="8570595" algn="l"/>
              </a:tabLst>
            </a:pPr>
            <a:r>
              <a:rPr sz="2000" spc="-10" dirty="0">
                <a:latin typeface="Calibri"/>
                <a:cs typeface="Calibri"/>
              </a:rPr>
              <a:t>осуществления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закупок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для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государственных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муниципальных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нужд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827" y="5161026"/>
            <a:ext cx="11885295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образовательной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организации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условиях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постоянно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изменяющихся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требований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законодательства.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Планирование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профессионального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развития,</a:t>
            </a:r>
            <a:r>
              <a:rPr sz="2000" spc="4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исходя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</a:t>
            </a:r>
            <a:r>
              <a:rPr sz="2000" spc="4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выявленных</a:t>
            </a:r>
            <a:r>
              <a:rPr sz="2000" spc="4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профессиональных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дефицитов</a:t>
            </a:r>
            <a:r>
              <a:rPr sz="2000" spc="48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и </a:t>
            </a:r>
            <a:r>
              <a:rPr sz="2000" dirty="0">
                <a:latin typeface="Calibri"/>
                <a:cs typeface="Calibri"/>
              </a:rPr>
              <a:t>потребностей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педагогически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иных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работников,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целей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задач.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Применение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психологических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методов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управления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образовательной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организацией.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302" y="142621"/>
            <a:ext cx="1045273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6460" marR="5080" indent="-3414395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Профессиональное</a:t>
            </a:r>
            <a:r>
              <a:rPr sz="2900" spc="-60" dirty="0"/>
              <a:t> </a:t>
            </a:r>
            <a:r>
              <a:rPr sz="2900" dirty="0"/>
              <a:t>здоровье</a:t>
            </a:r>
            <a:r>
              <a:rPr sz="2900" spc="-50" dirty="0"/>
              <a:t> </a:t>
            </a:r>
            <a:r>
              <a:rPr sz="2900" dirty="0"/>
              <a:t>работников</a:t>
            </a:r>
            <a:r>
              <a:rPr sz="2900" spc="-20" dirty="0"/>
              <a:t> </a:t>
            </a:r>
            <a:r>
              <a:rPr sz="2900" dirty="0"/>
              <a:t>образования</a:t>
            </a:r>
            <a:r>
              <a:rPr sz="2900" spc="-40" dirty="0"/>
              <a:t> </a:t>
            </a:r>
            <a:r>
              <a:rPr sz="2900" dirty="0"/>
              <a:t>как</a:t>
            </a:r>
            <a:r>
              <a:rPr sz="2900" spc="-10" dirty="0"/>
              <a:t> фактор </a:t>
            </a:r>
            <a:r>
              <a:rPr sz="2900" dirty="0"/>
              <a:t>устранения</a:t>
            </a:r>
            <a:r>
              <a:rPr sz="2900" spc="-30" dirty="0"/>
              <a:t> </a:t>
            </a:r>
            <a:r>
              <a:rPr sz="2900" spc="-10" dirty="0"/>
              <a:t>дефицитов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974407" y="1221740"/>
            <a:ext cx="10333355" cy="5011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690">
              <a:lnSpc>
                <a:spcPts val="283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Концепция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психологического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обеспечения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профессионального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здоровья</a:t>
            </a:r>
            <a:endParaRPr sz="2400" dirty="0">
              <a:latin typeface="Calibri"/>
              <a:cs typeface="Calibri"/>
            </a:endParaRPr>
          </a:p>
          <a:p>
            <a:pPr marL="831850">
              <a:lnSpc>
                <a:spcPts val="2830"/>
              </a:lnSpc>
            </a:pPr>
            <a:r>
              <a:rPr sz="2400" b="1" dirty="0">
                <a:latin typeface="Calibri"/>
                <a:cs typeface="Calibri"/>
              </a:rPr>
              <a:t>Актуальное</a:t>
            </a:r>
            <a:r>
              <a:rPr sz="2400" b="1" spc="-10" dirty="0">
                <a:latin typeface="Calibri"/>
                <a:cs typeface="Calibri"/>
              </a:rPr>
              <a:t> состояние:</a:t>
            </a:r>
            <a:endParaRPr sz="2400" dirty="0">
              <a:latin typeface="Calibri"/>
              <a:cs typeface="Calibri"/>
            </a:endParaRPr>
          </a:p>
          <a:p>
            <a:pPr marL="354965" marR="5080" indent="-342900">
              <a:lnSpc>
                <a:spcPts val="2500"/>
              </a:lnSpc>
              <a:spcBef>
                <a:spcPts val="6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b="1" dirty="0">
                <a:latin typeface="Calibri"/>
                <a:cs typeface="Calibri"/>
              </a:rPr>
              <a:t>59%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dirty="0" err="1">
                <a:latin typeface="Calibri"/>
                <a:cs typeface="Calibri"/>
              </a:rPr>
              <a:t>педагогов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lang="ru-RU" sz="2100" spc="-10" dirty="0" smtClean="0">
                <a:latin typeface="Calibri"/>
                <a:cs typeface="Calibri"/>
              </a:rPr>
              <a:t>школ </a:t>
            </a:r>
            <a:r>
              <a:rPr sz="2100" spc="-40" dirty="0" smtClean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находятся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на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3-</a:t>
            </a:r>
            <a:r>
              <a:rPr sz="2100" dirty="0">
                <a:latin typeface="Calibri"/>
                <a:cs typeface="Calibri"/>
              </a:rPr>
              <a:t>й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(высшей)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стадии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i="1" spc="-10" dirty="0">
                <a:latin typeface="Calibri"/>
                <a:cs typeface="Calibri"/>
              </a:rPr>
              <a:t>профессионального выгорания;</a:t>
            </a:r>
            <a:endParaRPr sz="21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b="1" dirty="0">
                <a:latin typeface="Calibri"/>
                <a:cs typeface="Calibri"/>
              </a:rPr>
              <a:t>49%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регулярно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испытывают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чрезмерную </a:t>
            </a:r>
            <a:r>
              <a:rPr sz="2100" i="1" dirty="0">
                <a:latin typeface="Calibri"/>
                <a:cs typeface="Calibri"/>
              </a:rPr>
              <a:t>эмоциональную</a:t>
            </a:r>
            <a:r>
              <a:rPr sz="2100" i="1" spc="-40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перегрузку</a:t>
            </a:r>
            <a:r>
              <a:rPr sz="2100" i="1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на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работе;</a:t>
            </a:r>
            <a:endParaRPr sz="21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b="1" dirty="0">
                <a:latin typeface="Calibri"/>
                <a:cs typeface="Calibri"/>
              </a:rPr>
              <a:t>69%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постоянно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течение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учебного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года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испытывают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чувство</a:t>
            </a:r>
            <a:r>
              <a:rPr sz="2100" i="1" spc="-40" dirty="0">
                <a:latin typeface="Calibri"/>
                <a:cs typeface="Calibri"/>
              </a:rPr>
              <a:t> </a:t>
            </a:r>
            <a:r>
              <a:rPr sz="2100" i="1" spc="-10" dirty="0">
                <a:latin typeface="Calibri"/>
                <a:cs typeface="Calibri"/>
              </a:rPr>
              <a:t>усталости,</a:t>
            </a:r>
            <a:endParaRPr sz="21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i="1" dirty="0">
                <a:latin typeface="Calibri"/>
                <a:cs typeface="Calibri"/>
              </a:rPr>
              <a:t>54%</a:t>
            </a:r>
            <a:r>
              <a:rPr sz="2100" i="1" spc="-1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–</a:t>
            </a:r>
            <a:r>
              <a:rPr sz="2100" i="1" spc="-10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нарушения</a:t>
            </a:r>
            <a:r>
              <a:rPr sz="2100" i="1" spc="-30" dirty="0">
                <a:latin typeface="Calibri"/>
                <a:cs typeface="Calibri"/>
              </a:rPr>
              <a:t> </a:t>
            </a:r>
            <a:r>
              <a:rPr sz="2100" i="1" spc="-20" dirty="0">
                <a:latin typeface="Calibri"/>
                <a:cs typeface="Calibri"/>
              </a:rPr>
              <a:t>сна.</a:t>
            </a:r>
            <a:endParaRPr sz="2100" dirty="0">
              <a:latin typeface="Calibri"/>
              <a:cs typeface="Calibri"/>
            </a:endParaRPr>
          </a:p>
          <a:p>
            <a:pPr marL="899160" indent="-887094">
              <a:lnSpc>
                <a:spcPct val="100000"/>
              </a:lnSpc>
              <a:spcBef>
                <a:spcPts val="180"/>
              </a:spcBef>
              <a:buSzPct val="87500"/>
              <a:buFont typeface="Wingdings"/>
              <a:buChar char=""/>
              <a:tabLst>
                <a:tab pos="899160" algn="l"/>
                <a:tab pos="899794" algn="l"/>
              </a:tabLst>
            </a:pPr>
            <a:r>
              <a:rPr sz="2400" b="1" dirty="0">
                <a:latin typeface="Calibri"/>
                <a:cs typeface="Calibri"/>
              </a:rPr>
              <a:t>Профессиональные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синдромы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педагога:</a:t>
            </a:r>
            <a:endParaRPr sz="24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dirty="0">
                <a:latin typeface="Calibri"/>
                <a:cs typeface="Calibri"/>
              </a:rPr>
              <a:t>синдром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информационной </a:t>
            </a:r>
            <a:r>
              <a:rPr sz="2100" spc="-10" dirty="0">
                <a:latin typeface="Calibri"/>
                <a:cs typeface="Calibri"/>
              </a:rPr>
              <a:t>усталости;</a:t>
            </a:r>
            <a:endParaRPr sz="21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dirty="0">
                <a:latin typeface="Calibri"/>
                <a:cs typeface="Calibri"/>
              </a:rPr>
              <a:t>карпальный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(запястный)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синдром;</a:t>
            </a:r>
            <a:endParaRPr sz="21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8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dirty="0">
                <a:latin typeface="Calibri"/>
                <a:cs typeface="Calibri"/>
              </a:rPr>
              <a:t>синдром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хронической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усталости;</a:t>
            </a:r>
            <a:endParaRPr sz="21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dirty="0">
                <a:latin typeface="Calibri"/>
                <a:cs typeface="Calibri"/>
              </a:rPr>
              <a:t>стресс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/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синдром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эмоционального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профессионального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выгорания:</a:t>
            </a:r>
            <a:endParaRPr sz="2100" dirty="0">
              <a:latin typeface="Calibri"/>
              <a:cs typeface="Calibri"/>
            </a:endParaRPr>
          </a:p>
          <a:p>
            <a:pPr marL="628015" lvl="1" indent="-342900">
              <a:lnSpc>
                <a:spcPct val="100000"/>
              </a:lnSpc>
              <a:spcBef>
                <a:spcPts val="190"/>
              </a:spcBef>
              <a:buFont typeface="Wingdings"/>
              <a:buChar char=""/>
              <a:tabLst>
                <a:tab pos="628650" algn="l"/>
              </a:tabLst>
            </a:pPr>
            <a:r>
              <a:rPr sz="2400" i="1" spc="-10" dirty="0">
                <a:latin typeface="Calibri"/>
                <a:cs typeface="Calibri"/>
              </a:rPr>
              <a:t>Прокрастинация</a:t>
            </a:r>
            <a:endParaRPr sz="2400" dirty="0">
              <a:latin typeface="Calibri"/>
              <a:cs typeface="Calibri"/>
            </a:endParaRPr>
          </a:p>
          <a:p>
            <a:pPr marL="628015" lvl="1" indent="-342900">
              <a:lnSpc>
                <a:spcPct val="100000"/>
              </a:lnSpc>
              <a:spcBef>
                <a:spcPts val="190"/>
              </a:spcBef>
              <a:buFont typeface="Wingdings"/>
              <a:buChar char=""/>
              <a:tabLst>
                <a:tab pos="628650" algn="l"/>
              </a:tabLst>
            </a:pPr>
            <a:r>
              <a:rPr sz="2400" i="1" spc="-10" dirty="0">
                <a:latin typeface="Calibri"/>
                <a:cs typeface="Calibri"/>
              </a:rPr>
              <a:t>Ангедония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5614" y="226631"/>
            <a:ext cx="86137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0839" marR="5080" indent="-1628139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Модели</a:t>
            </a:r>
            <a:r>
              <a:rPr sz="3600" spc="-30" dirty="0"/>
              <a:t> </a:t>
            </a:r>
            <a:r>
              <a:rPr sz="3600" dirty="0"/>
              <a:t>сопровождения</a:t>
            </a:r>
            <a:r>
              <a:rPr sz="3600" spc="-30" dirty="0"/>
              <a:t> </a:t>
            </a:r>
            <a:r>
              <a:rPr sz="3600" dirty="0" err="1"/>
              <a:t>молодого</a:t>
            </a:r>
            <a:r>
              <a:rPr sz="3600" spc="-15" dirty="0"/>
              <a:t> </a:t>
            </a:r>
            <a:r>
              <a:rPr sz="3600" spc="-10" dirty="0" err="1" smtClean="0"/>
              <a:t>учителя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75017" y="1627776"/>
            <a:ext cx="10857865" cy="4062009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1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индивидуальное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наставничество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конкурсное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движение;</a:t>
            </a:r>
            <a:endParaRPr sz="3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82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целевые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курсы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для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молодых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учителей;</a:t>
            </a:r>
            <a:endParaRPr sz="3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81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дистанционная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(сетевая)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модель;</a:t>
            </a:r>
            <a:endParaRPr sz="3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819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служба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учреждении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педагогического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образования;</a:t>
            </a:r>
            <a:endParaRPr sz="3200" dirty="0">
              <a:latin typeface="Calibri"/>
              <a:cs typeface="Calibri"/>
            </a:endParaRPr>
          </a:p>
          <a:p>
            <a:pPr marL="469900" marR="2484120" indent="-457200">
              <a:lnSpc>
                <a:spcPts val="3450"/>
              </a:lnSpc>
              <a:spcBef>
                <a:spcPts val="126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естественная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ассимиляции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инновационном педагогическом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коллективе;</a:t>
            </a:r>
            <a:endParaRPr sz="3200" dirty="0">
              <a:latin typeface="Calibri"/>
              <a:cs typeface="Calibri"/>
            </a:endParaRPr>
          </a:p>
          <a:p>
            <a:pPr marL="469900" marR="5080" indent="-457200">
              <a:lnSpc>
                <a:spcPts val="3450"/>
              </a:lnSpc>
              <a:spcBef>
                <a:spcPts val="121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молодежное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 err="1">
                <a:latin typeface="Calibri"/>
                <a:cs typeface="Calibri"/>
              </a:rPr>
              <a:t>учительское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сообщество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9163" y="298450"/>
            <a:ext cx="96520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04865" algn="l"/>
              </a:tabLst>
            </a:pPr>
            <a:r>
              <a:rPr dirty="0"/>
              <a:t>Компетенции,</a:t>
            </a:r>
            <a:r>
              <a:rPr spc="-105" dirty="0"/>
              <a:t> </a:t>
            </a:r>
            <a:r>
              <a:rPr dirty="0"/>
              <a:t>востребованные</a:t>
            </a:r>
            <a:r>
              <a:rPr spc="-60" dirty="0"/>
              <a:t> </a:t>
            </a:r>
            <a:r>
              <a:rPr spc="-50" dirty="0"/>
              <a:t>в</a:t>
            </a:r>
            <a:r>
              <a:rPr dirty="0"/>
              <a:t>	цифровой</a:t>
            </a:r>
            <a:r>
              <a:rPr spc="5" dirty="0"/>
              <a:t> </a:t>
            </a:r>
            <a:r>
              <a:rPr spc="-10" dirty="0"/>
              <a:t>экономике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827" y="894715"/>
            <a:ext cx="11568430" cy="545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4230">
              <a:lnSpc>
                <a:spcPct val="100000"/>
              </a:lnSpc>
              <a:spcBef>
                <a:spcPts val="100"/>
              </a:spcBef>
              <a:tabLst>
                <a:tab pos="1281430" algn="l"/>
              </a:tabLst>
            </a:pPr>
            <a:r>
              <a:rPr sz="2000" spc="-50" dirty="0">
                <a:solidFill>
                  <a:srgbClr val="4354AC"/>
                </a:solidFill>
                <a:latin typeface="Courier New"/>
                <a:cs typeface="Courier New"/>
              </a:rPr>
              <a:t>o</a:t>
            </a:r>
            <a:r>
              <a:rPr sz="2000" dirty="0">
                <a:solidFill>
                  <a:srgbClr val="4354AC"/>
                </a:solidFill>
                <a:latin typeface="Courier New"/>
                <a:cs typeface="Courier New"/>
              </a:rPr>
              <a:t>	</a:t>
            </a:r>
            <a:r>
              <a:rPr sz="2000" b="1" spc="-10" dirty="0">
                <a:solidFill>
                  <a:srgbClr val="4354AC"/>
                </a:solidFill>
                <a:latin typeface="Calibri"/>
                <a:cs typeface="Calibri"/>
              </a:rPr>
              <a:t>Группа</a:t>
            </a:r>
            <a:r>
              <a:rPr sz="2000" b="1" spc="-8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354AC"/>
                </a:solidFill>
                <a:latin typeface="Calibri"/>
                <a:cs typeface="Calibri"/>
              </a:rPr>
              <a:t>«Компетенции</a:t>
            </a:r>
            <a:r>
              <a:rPr sz="2000" b="1" spc="-9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354AC"/>
                </a:solidFill>
                <a:latin typeface="Calibri"/>
                <a:cs typeface="Calibri"/>
              </a:rPr>
              <a:t>ценностного</a:t>
            </a:r>
            <a:r>
              <a:rPr sz="2000" b="1" spc="-8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354AC"/>
                </a:solidFill>
                <a:latin typeface="Calibri"/>
                <a:cs typeface="Calibri"/>
              </a:rPr>
              <a:t>выбора»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ts val="216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Calibri"/>
                <a:cs typeface="Calibri"/>
              </a:rPr>
              <a:t>Готовность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ответственно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продуктивно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работать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благо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России,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родного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края,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города,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поселения,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160"/>
              </a:lnSpc>
            </a:pPr>
            <a:r>
              <a:rPr sz="2000" b="1" spc="-10" dirty="0">
                <a:latin typeface="Calibri"/>
                <a:cs typeface="Calibri"/>
              </a:rPr>
              <a:t>семьи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Calibri"/>
                <a:cs typeface="Calibri"/>
              </a:rPr>
              <a:t>Готовность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социальному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духовно-</a:t>
            </a:r>
            <a:r>
              <a:rPr sz="2000" b="1" dirty="0">
                <a:latin typeface="Calibri"/>
                <a:cs typeface="Calibri"/>
              </a:rPr>
              <a:t>нравственному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развитию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Calibri"/>
                <a:cs typeface="Calibri"/>
              </a:rPr>
              <a:t>Готовность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продуктивно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ответственно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действовать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глобальном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мире</a:t>
            </a:r>
            <a:endParaRPr sz="2000">
              <a:latin typeface="Calibri"/>
              <a:cs typeface="Calibri"/>
            </a:endParaRPr>
          </a:p>
          <a:p>
            <a:pPr marL="1281430" lvl="1" indent="-457834">
              <a:lnSpc>
                <a:spcPct val="100000"/>
              </a:lnSpc>
              <a:buFont typeface="Courier New"/>
              <a:buChar char="o"/>
              <a:tabLst>
                <a:tab pos="1281430" algn="l"/>
                <a:tab pos="1282065" algn="l"/>
              </a:tabLst>
            </a:pPr>
            <a:r>
              <a:rPr sz="2000" b="1" spc="-10" dirty="0">
                <a:solidFill>
                  <a:srgbClr val="4354AC"/>
                </a:solidFill>
                <a:latin typeface="Calibri"/>
                <a:cs typeface="Calibri"/>
              </a:rPr>
              <a:t>Группа</a:t>
            </a:r>
            <a:r>
              <a:rPr sz="2000" b="1" spc="-6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354AC"/>
                </a:solidFill>
                <a:latin typeface="Calibri"/>
                <a:cs typeface="Calibri"/>
              </a:rPr>
              <a:t>«Компетенции</a:t>
            </a:r>
            <a:r>
              <a:rPr sz="2000" b="1" spc="-70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354AC"/>
                </a:solidFill>
                <a:latin typeface="Calibri"/>
                <a:cs typeface="Calibri"/>
              </a:rPr>
              <a:t>планирования</a:t>
            </a:r>
            <a:r>
              <a:rPr sz="2000" b="1" spc="-70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354AC"/>
                </a:solidFill>
                <a:latin typeface="Calibri"/>
                <a:cs typeface="Calibri"/>
              </a:rPr>
              <a:t>и</a:t>
            </a:r>
            <a:r>
              <a:rPr sz="2000" b="1" spc="-50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354AC"/>
                </a:solidFill>
                <a:latin typeface="Calibri"/>
                <a:cs typeface="Calibri"/>
              </a:rPr>
              <a:t>организации</a:t>
            </a:r>
            <a:r>
              <a:rPr sz="2000" b="1" spc="-4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354AC"/>
                </a:solidFill>
                <a:latin typeface="Calibri"/>
                <a:cs typeface="Calibri"/>
              </a:rPr>
              <a:t>деятельности»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Calibri"/>
                <a:cs typeface="Calibri"/>
              </a:rPr>
              <a:t>Готовность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принимать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нести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ответственность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Calibri"/>
                <a:cs typeface="Calibri"/>
              </a:rPr>
              <a:t>Готовность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принимать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решения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Calibri"/>
                <a:cs typeface="Calibri"/>
              </a:rPr>
              <a:t>Готовность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разработке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планов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проектов</a:t>
            </a:r>
            <a:endParaRPr sz="2000">
              <a:latin typeface="Calibri"/>
              <a:cs typeface="Calibri"/>
            </a:endParaRPr>
          </a:p>
          <a:p>
            <a:pPr marL="1281430" lvl="1" indent="-457834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1281430" algn="l"/>
                <a:tab pos="1282065" algn="l"/>
              </a:tabLst>
            </a:pPr>
            <a:r>
              <a:rPr sz="2000" b="1" spc="-10" dirty="0">
                <a:solidFill>
                  <a:srgbClr val="4354AC"/>
                </a:solidFill>
                <a:latin typeface="Calibri"/>
                <a:cs typeface="Calibri"/>
              </a:rPr>
              <a:t>Группа</a:t>
            </a:r>
            <a:r>
              <a:rPr sz="2000" b="1" spc="-80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354AC"/>
                </a:solidFill>
                <a:latin typeface="Calibri"/>
                <a:cs typeface="Calibri"/>
              </a:rPr>
              <a:t>«Компетенции</a:t>
            </a:r>
            <a:r>
              <a:rPr sz="2000" b="1" spc="-80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354AC"/>
                </a:solidFill>
                <a:latin typeface="Calibri"/>
                <a:cs typeface="Calibri"/>
              </a:rPr>
              <a:t>осуществления</a:t>
            </a:r>
            <a:r>
              <a:rPr sz="2000" b="1" spc="-7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354AC"/>
                </a:solidFill>
                <a:latin typeface="Calibri"/>
                <a:cs typeface="Calibri"/>
              </a:rPr>
              <a:t>деятельности»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Calibri"/>
                <a:cs typeface="Calibri"/>
              </a:rPr>
              <a:t>Готовность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работе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команде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реализации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разных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видов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деятельности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Calibri"/>
                <a:cs typeface="Calibri"/>
              </a:rPr>
              <a:t>Готовность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осуществлению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коммуникации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Calibri"/>
                <a:cs typeface="Calibri"/>
              </a:rPr>
              <a:t>Готовность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работе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информацией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Calibri"/>
                <a:cs typeface="Calibri"/>
              </a:rPr>
              <a:t>Готовность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решению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нематематических </a:t>
            </a:r>
            <a:r>
              <a:rPr sz="2000" b="1" dirty="0">
                <a:latin typeface="Calibri"/>
                <a:cs typeface="Calibri"/>
              </a:rPr>
              <a:t>задач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математическими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средствами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Calibri"/>
                <a:cs typeface="Calibri"/>
              </a:rPr>
              <a:t>Готовность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решению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нематематических </a:t>
            </a:r>
            <a:r>
              <a:rPr sz="2000" b="1" dirty="0">
                <a:latin typeface="Calibri"/>
                <a:cs typeface="Calibri"/>
              </a:rPr>
              <a:t>задач </a:t>
            </a:r>
            <a:r>
              <a:rPr sz="2000" b="1" spc="-10" dirty="0">
                <a:latin typeface="Calibri"/>
                <a:cs typeface="Calibri"/>
              </a:rPr>
              <a:t>математическими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средствами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Calibri"/>
                <a:cs typeface="Calibri"/>
              </a:rPr>
              <a:t>Готовность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применению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информационных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технологий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Calibri"/>
                <a:cs typeface="Calibri"/>
              </a:rPr>
              <a:t>Готовность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созданию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новой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информации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(креативность)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Calibri"/>
                <a:cs typeface="Calibri"/>
              </a:rPr>
              <a:t>Готовность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комплексному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решению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сложных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многофакторных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пробле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007" y="1209675"/>
            <a:ext cx="11843385" cy="458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2075">
              <a:lnSpc>
                <a:spcPct val="100000"/>
              </a:lnSpc>
              <a:spcBef>
                <a:spcPts val="100"/>
              </a:spcBef>
              <a:tabLst>
                <a:tab pos="1819275" algn="l"/>
              </a:tabLst>
            </a:pPr>
            <a:r>
              <a:rPr sz="2200" spc="-50" dirty="0">
                <a:solidFill>
                  <a:srgbClr val="4354AC"/>
                </a:solidFill>
                <a:latin typeface="Courier New"/>
                <a:cs typeface="Courier New"/>
              </a:rPr>
              <a:t>o</a:t>
            </a:r>
            <a:r>
              <a:rPr sz="2200" dirty="0">
                <a:solidFill>
                  <a:srgbClr val="4354AC"/>
                </a:solidFill>
                <a:latin typeface="Courier New"/>
                <a:cs typeface="Courier New"/>
              </a:rPr>
              <a:t>	</a:t>
            </a:r>
            <a:r>
              <a:rPr sz="2200" b="1" spc="-10" dirty="0">
                <a:solidFill>
                  <a:srgbClr val="4354AC"/>
                </a:solidFill>
                <a:latin typeface="Calibri"/>
                <a:cs typeface="Calibri"/>
              </a:rPr>
              <a:t>Группа</a:t>
            </a:r>
            <a:r>
              <a:rPr sz="2200" b="1" spc="-6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354AC"/>
                </a:solidFill>
                <a:latin typeface="Calibri"/>
                <a:cs typeface="Calibri"/>
              </a:rPr>
              <a:t>«Компетенции</a:t>
            </a:r>
            <a:r>
              <a:rPr sz="2200" b="1" spc="-20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354AC"/>
                </a:solidFill>
                <a:latin typeface="Calibri"/>
                <a:cs typeface="Calibri"/>
              </a:rPr>
              <a:t>самоуправления</a:t>
            </a:r>
            <a:r>
              <a:rPr sz="2200" b="1" spc="-3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354AC"/>
                </a:solidFill>
                <a:latin typeface="Calibri"/>
                <a:cs typeface="Calibri"/>
              </a:rPr>
              <a:t>и</a:t>
            </a:r>
            <a:r>
              <a:rPr sz="2200" b="1" spc="-40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354AC"/>
                </a:solidFill>
                <a:latin typeface="Calibri"/>
                <a:cs typeface="Calibri"/>
              </a:rPr>
              <a:t>саморазвития</a:t>
            </a:r>
            <a:r>
              <a:rPr sz="2200" b="1" spc="-20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354AC"/>
                </a:solidFill>
                <a:latin typeface="Calibri"/>
                <a:cs typeface="Calibri"/>
              </a:rPr>
              <a:t>субъекта</a:t>
            </a:r>
            <a:r>
              <a:rPr sz="2200" b="1" spc="-3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354AC"/>
                </a:solidFill>
                <a:latin typeface="Calibri"/>
                <a:cs typeface="Calibri"/>
              </a:rPr>
              <a:t>в</a:t>
            </a:r>
            <a:r>
              <a:rPr sz="2200" b="1" spc="-3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354AC"/>
                </a:solidFill>
                <a:latin typeface="Calibri"/>
                <a:cs typeface="Calibri"/>
              </a:rPr>
              <a:t>деятельности»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200" b="1" spc="-20" dirty="0">
                <a:latin typeface="Calibri"/>
                <a:cs typeface="Calibri"/>
              </a:rPr>
              <a:t>Готовность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приобретать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знания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в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течение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всей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жизни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200" b="1" spc="-10" dirty="0">
                <a:latin typeface="Calibri"/>
                <a:cs typeface="Calibri"/>
              </a:rPr>
              <a:t>Готовность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к</a:t>
            </a:r>
            <a:r>
              <a:rPr sz="2200" b="1" spc="-10" dirty="0">
                <a:latin typeface="Calibri"/>
                <a:cs typeface="Calibri"/>
              </a:rPr>
              <a:t> профессионально-</a:t>
            </a:r>
            <a:r>
              <a:rPr sz="2200" b="1" dirty="0">
                <a:latin typeface="Calibri"/>
                <a:cs typeface="Calibri"/>
              </a:rPr>
              <a:t>личностному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развитию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ts val="264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200" b="1" spc="-10" dirty="0">
                <a:latin typeface="Calibri"/>
                <a:cs typeface="Calibri"/>
              </a:rPr>
              <a:t>Готовность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к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сохранению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и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укреплению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здоровья</a:t>
            </a:r>
            <a:endParaRPr sz="2200">
              <a:latin typeface="Calibri"/>
              <a:cs typeface="Calibri"/>
            </a:endParaRPr>
          </a:p>
          <a:p>
            <a:pPr marL="456565" marR="2221865" lvl="1" indent="-456565" algn="r">
              <a:lnSpc>
                <a:spcPct val="100000"/>
              </a:lnSpc>
              <a:buFont typeface="Courier New"/>
              <a:buChar char="o"/>
              <a:tabLst>
                <a:tab pos="456565" algn="l"/>
                <a:tab pos="457200" algn="l"/>
              </a:tabLst>
            </a:pPr>
            <a:r>
              <a:rPr sz="2200" b="1" spc="-10" dirty="0">
                <a:solidFill>
                  <a:srgbClr val="4354AC"/>
                </a:solidFill>
                <a:latin typeface="Calibri"/>
                <a:cs typeface="Calibri"/>
              </a:rPr>
              <a:t>Группа</a:t>
            </a:r>
            <a:r>
              <a:rPr sz="2200" b="1" spc="-60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354AC"/>
                </a:solidFill>
                <a:latin typeface="Calibri"/>
                <a:cs typeface="Calibri"/>
              </a:rPr>
              <a:t>«Компетенции</a:t>
            </a:r>
            <a:r>
              <a:rPr sz="2200" b="1" spc="-30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354AC"/>
                </a:solidFill>
                <a:latin typeface="Calibri"/>
                <a:cs typeface="Calibri"/>
              </a:rPr>
              <a:t>управления</a:t>
            </a:r>
            <a:r>
              <a:rPr sz="2200" b="1" spc="-60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354AC"/>
                </a:solidFill>
                <a:latin typeface="Calibri"/>
                <a:cs typeface="Calibri"/>
              </a:rPr>
              <a:t>результатами</a:t>
            </a:r>
            <a:r>
              <a:rPr sz="2200" b="1" spc="-40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354AC"/>
                </a:solidFill>
                <a:latin typeface="Calibri"/>
                <a:cs typeface="Calibri"/>
              </a:rPr>
              <a:t>деятельности»</a:t>
            </a:r>
            <a:endParaRPr sz="2200">
              <a:latin typeface="Calibri"/>
              <a:cs typeface="Calibri"/>
            </a:endParaRPr>
          </a:p>
          <a:p>
            <a:pPr marL="456565" marR="2165985" indent="-456565" algn="r">
              <a:lnSpc>
                <a:spcPct val="100000"/>
              </a:lnSpc>
              <a:buFont typeface="Wingdings"/>
              <a:buChar char=""/>
              <a:tabLst>
                <a:tab pos="456565" algn="l"/>
                <a:tab pos="469900" algn="l"/>
              </a:tabLst>
            </a:pPr>
            <a:r>
              <a:rPr sz="2200" b="1" spc="-10" dirty="0">
                <a:latin typeface="Calibri"/>
                <a:cs typeface="Calibri"/>
              </a:rPr>
              <a:t>Готовность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к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управлению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качеством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процессов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и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результатов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деятельности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200" b="1" spc="-20" dirty="0">
                <a:latin typeface="Calibri"/>
                <a:cs typeface="Calibri"/>
              </a:rPr>
              <a:t>Готовность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к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социально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ответственному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предпринимательству</a:t>
            </a:r>
            <a:endParaRPr sz="2200">
              <a:latin typeface="Calibri"/>
              <a:cs typeface="Calibri"/>
            </a:endParaRPr>
          </a:p>
          <a:p>
            <a:pPr marL="1819275" lvl="1" indent="-457834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1819275" algn="l"/>
                <a:tab pos="1819910" algn="l"/>
              </a:tabLst>
            </a:pPr>
            <a:r>
              <a:rPr sz="2200" b="1" spc="-10" dirty="0">
                <a:solidFill>
                  <a:srgbClr val="4354AC"/>
                </a:solidFill>
                <a:latin typeface="Calibri"/>
                <a:cs typeface="Calibri"/>
              </a:rPr>
              <a:t>Группа</a:t>
            </a:r>
            <a:r>
              <a:rPr sz="2200" b="1" spc="-6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354AC"/>
                </a:solidFill>
                <a:latin typeface="Calibri"/>
                <a:cs typeface="Calibri"/>
              </a:rPr>
              <a:t>«Компетенции</a:t>
            </a:r>
            <a:r>
              <a:rPr sz="2200" b="1" spc="-1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354AC"/>
                </a:solidFill>
                <a:latin typeface="Calibri"/>
                <a:cs typeface="Calibri"/>
              </a:rPr>
              <a:t>оценки</a:t>
            </a:r>
            <a:r>
              <a:rPr sz="2200" b="1" spc="-3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354AC"/>
                </a:solidFill>
                <a:latin typeface="Calibri"/>
                <a:cs typeface="Calibri"/>
              </a:rPr>
              <a:t>и</a:t>
            </a:r>
            <a:r>
              <a:rPr sz="2200" b="1" spc="-3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354AC"/>
                </a:solidFill>
                <a:latin typeface="Calibri"/>
                <a:cs typeface="Calibri"/>
              </a:rPr>
              <a:t>учета</a:t>
            </a:r>
            <a:r>
              <a:rPr sz="2200" b="1" spc="-2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354AC"/>
                </a:solidFill>
                <a:latin typeface="Calibri"/>
                <a:cs typeface="Calibri"/>
              </a:rPr>
              <a:t>последствий</a:t>
            </a:r>
            <a:r>
              <a:rPr sz="2200" b="1" spc="-30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354AC"/>
                </a:solidFill>
                <a:latin typeface="Calibri"/>
                <a:cs typeface="Calibri"/>
              </a:rPr>
              <a:t>и</a:t>
            </a:r>
            <a:r>
              <a:rPr sz="2200" b="1" spc="-30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354AC"/>
                </a:solidFill>
                <a:latin typeface="Calibri"/>
                <a:cs typeface="Calibri"/>
              </a:rPr>
              <a:t>эффектов</a:t>
            </a:r>
            <a:r>
              <a:rPr sz="2200" b="1" spc="-35" dirty="0">
                <a:solidFill>
                  <a:srgbClr val="4354AC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354AC"/>
                </a:solidFill>
                <a:latin typeface="Calibri"/>
                <a:cs typeface="Calibri"/>
              </a:rPr>
              <a:t>деятельности»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200" b="1" spc="-10" dirty="0">
                <a:latin typeface="Calibri"/>
                <a:cs typeface="Calibri"/>
              </a:rPr>
              <a:t>Готовность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к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обеспечению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информационной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безопасности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200" b="1" spc="-10" dirty="0">
                <a:latin typeface="Calibri"/>
                <a:cs typeface="Calibri"/>
              </a:rPr>
              <a:t>Готовность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к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осуществлению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экологической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деятельности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Calibri"/>
              <a:cs typeface="Calibri"/>
            </a:endParaRPr>
          </a:p>
          <a:p>
            <a:pPr marL="532130" marR="485775" algn="ctr">
              <a:lnSpc>
                <a:spcPct val="80200"/>
              </a:lnSpc>
            </a:pPr>
            <a:r>
              <a:rPr sz="2200" dirty="0">
                <a:latin typeface="Calibri"/>
                <a:cs typeface="Calibri"/>
              </a:rPr>
              <a:t>Перечень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базовых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компетенций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может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быть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соотнесен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уровнями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квалификации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(Приказ Минтруда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России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12.04.2013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148н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«Об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утверждении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уровней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квалификации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целях </a:t>
            </a:r>
            <a:r>
              <a:rPr sz="2200" dirty="0">
                <a:latin typeface="Calibri"/>
                <a:cs typeface="Calibri"/>
              </a:rPr>
              <a:t>разработки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проектов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профессиональных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стандартов»)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8769" y="298450"/>
            <a:ext cx="96520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04865" algn="l"/>
              </a:tabLst>
            </a:pPr>
            <a:r>
              <a:rPr dirty="0"/>
              <a:t>Компетенции,</a:t>
            </a:r>
            <a:r>
              <a:rPr spc="-105" dirty="0"/>
              <a:t> </a:t>
            </a:r>
            <a:r>
              <a:rPr dirty="0"/>
              <a:t>востребованные</a:t>
            </a:r>
            <a:r>
              <a:rPr spc="-60" dirty="0"/>
              <a:t> </a:t>
            </a:r>
            <a:r>
              <a:rPr spc="-50" dirty="0"/>
              <a:t>в</a:t>
            </a:r>
            <a:r>
              <a:rPr dirty="0"/>
              <a:t>	цифровой</a:t>
            </a:r>
            <a:r>
              <a:rPr spc="5" dirty="0"/>
              <a:t> </a:t>
            </a:r>
            <a:r>
              <a:rPr spc="-10" dirty="0"/>
              <a:t>экономике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4085" y="295909"/>
            <a:ext cx="6874509" cy="1003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3810">
              <a:lnSpc>
                <a:spcPct val="100499"/>
              </a:lnSpc>
              <a:spcBef>
                <a:spcPts val="80"/>
              </a:spcBef>
            </a:pPr>
            <a:r>
              <a:rPr dirty="0"/>
              <a:t>Профессиональные</a:t>
            </a:r>
            <a:r>
              <a:rPr spc="-20" dirty="0"/>
              <a:t> </a:t>
            </a:r>
            <a:r>
              <a:rPr dirty="0"/>
              <a:t>дефициты</a:t>
            </a:r>
            <a:r>
              <a:rPr spc="-35" dirty="0"/>
              <a:t> </a:t>
            </a:r>
            <a:r>
              <a:rPr dirty="0"/>
              <a:t>в</a:t>
            </a:r>
            <a:r>
              <a:rPr spc="-25" dirty="0"/>
              <a:t> </a:t>
            </a:r>
            <a:r>
              <a:rPr spc="-10" dirty="0"/>
              <a:t>работе </a:t>
            </a:r>
            <a:r>
              <a:rPr dirty="0"/>
              <a:t>учреждения</a:t>
            </a:r>
            <a:r>
              <a:rPr spc="-105" dirty="0"/>
              <a:t> </a:t>
            </a:r>
            <a:r>
              <a:rPr spc="-10" dirty="0"/>
              <a:t>дошкольного</a:t>
            </a:r>
            <a:r>
              <a:rPr spc="-8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7620" indent="-342900" algn="just">
              <a:lnSpc>
                <a:spcPts val="2880"/>
              </a:lnSpc>
              <a:spcBef>
                <a:spcPts val="795"/>
              </a:spcBef>
              <a:buFont typeface="Wingdings"/>
              <a:buChar char=""/>
              <a:tabLst>
                <a:tab pos="355600" algn="l"/>
              </a:tabLst>
            </a:pPr>
            <a:r>
              <a:rPr sz="3000" dirty="0"/>
              <a:t>Осуществление</a:t>
            </a:r>
            <a:r>
              <a:rPr sz="3000" spc="475" dirty="0"/>
              <a:t>     </a:t>
            </a:r>
            <a:r>
              <a:rPr sz="3000" dirty="0"/>
              <a:t>профессиональной</a:t>
            </a:r>
            <a:r>
              <a:rPr sz="3000" spc="475" dirty="0"/>
              <a:t>     </a:t>
            </a:r>
            <a:r>
              <a:rPr sz="3000" dirty="0"/>
              <a:t>деятельности</a:t>
            </a:r>
            <a:r>
              <a:rPr sz="3000" spc="475" dirty="0"/>
              <a:t>     </a:t>
            </a:r>
            <a:r>
              <a:rPr sz="3000" spc="-10" dirty="0"/>
              <a:t>педагога </a:t>
            </a:r>
            <a:r>
              <a:rPr sz="3000" dirty="0"/>
              <a:t>дошкольного</a:t>
            </a:r>
            <a:r>
              <a:rPr sz="3000" spc="35" dirty="0"/>
              <a:t>  </a:t>
            </a:r>
            <a:r>
              <a:rPr sz="3000" dirty="0"/>
              <a:t>образования</a:t>
            </a:r>
            <a:r>
              <a:rPr sz="3000" spc="30" dirty="0"/>
              <a:t>  </a:t>
            </a:r>
            <a:r>
              <a:rPr sz="3000" dirty="0"/>
              <a:t>в</a:t>
            </a:r>
            <a:r>
              <a:rPr sz="3000" spc="30" dirty="0"/>
              <a:t>  </a:t>
            </a:r>
            <a:r>
              <a:rPr sz="3000" dirty="0"/>
              <a:t>соответствии</a:t>
            </a:r>
            <a:r>
              <a:rPr sz="3000" spc="30" dirty="0"/>
              <a:t>  </a:t>
            </a:r>
            <a:r>
              <a:rPr sz="3000" dirty="0"/>
              <a:t>с</a:t>
            </a:r>
            <a:r>
              <a:rPr sz="3000" spc="30" dirty="0"/>
              <a:t>  </a:t>
            </a:r>
            <a:r>
              <a:rPr sz="3000" dirty="0"/>
              <a:t>нормативными</a:t>
            </a:r>
            <a:r>
              <a:rPr sz="3000" spc="730" dirty="0"/>
              <a:t> </a:t>
            </a:r>
            <a:r>
              <a:rPr sz="3000" spc="-10" dirty="0"/>
              <a:t>актами </a:t>
            </a:r>
            <a:r>
              <a:rPr sz="3000" dirty="0"/>
              <a:t>сферы</a:t>
            </a:r>
            <a:r>
              <a:rPr sz="3000" spc="-5" dirty="0"/>
              <a:t> </a:t>
            </a:r>
            <a:r>
              <a:rPr sz="3000" spc="-10" dirty="0"/>
              <a:t>образования.</a:t>
            </a:r>
            <a:endParaRPr sz="3000"/>
          </a:p>
          <a:p>
            <a:pPr marL="355600" indent="-342900" algn="just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55600" algn="l"/>
              </a:tabLst>
            </a:pPr>
            <a:r>
              <a:rPr sz="3000" dirty="0"/>
              <a:t>Проектирование</a:t>
            </a:r>
            <a:r>
              <a:rPr sz="3000" spc="-55" dirty="0"/>
              <a:t> </a:t>
            </a:r>
            <a:r>
              <a:rPr sz="3000" spc="-10" dirty="0"/>
              <a:t>образовательного</a:t>
            </a:r>
            <a:r>
              <a:rPr sz="3000" spc="-35" dirty="0"/>
              <a:t> </a:t>
            </a:r>
            <a:r>
              <a:rPr sz="3000" dirty="0"/>
              <a:t>процесса</a:t>
            </a:r>
            <a:r>
              <a:rPr sz="3000" spc="-55" dirty="0"/>
              <a:t> </a:t>
            </a:r>
            <a:r>
              <a:rPr sz="3000" dirty="0"/>
              <a:t>в</a:t>
            </a:r>
            <a:r>
              <a:rPr sz="3000" spc="-35" dirty="0"/>
              <a:t> </a:t>
            </a:r>
            <a:r>
              <a:rPr sz="3000" spc="-20" dirty="0"/>
              <a:t>ДОО.</a:t>
            </a:r>
            <a:endParaRPr sz="3000"/>
          </a:p>
          <a:p>
            <a:pPr marL="355600" marR="5080" indent="-342900" algn="just">
              <a:lnSpc>
                <a:spcPts val="2880"/>
              </a:lnSpc>
              <a:spcBef>
                <a:spcPts val="700"/>
              </a:spcBef>
              <a:buFont typeface="Wingdings"/>
              <a:buChar char=""/>
              <a:tabLst>
                <a:tab pos="355600" algn="l"/>
              </a:tabLst>
            </a:pPr>
            <a:r>
              <a:rPr sz="3000" dirty="0"/>
              <a:t>Применение</a:t>
            </a:r>
            <a:r>
              <a:rPr sz="3000" spc="-20" dirty="0"/>
              <a:t> </a:t>
            </a:r>
            <a:r>
              <a:rPr sz="3000" spc="-10" dirty="0"/>
              <a:t>результативных </a:t>
            </a:r>
            <a:r>
              <a:rPr sz="3000" dirty="0"/>
              <a:t>технологий,</a:t>
            </a:r>
            <a:r>
              <a:rPr sz="3000" spc="645" dirty="0"/>
              <a:t> </a:t>
            </a:r>
            <a:r>
              <a:rPr sz="3000" dirty="0"/>
              <a:t>необходимых для</a:t>
            </a:r>
            <a:r>
              <a:rPr sz="3000" spc="-15" dirty="0"/>
              <a:t> </a:t>
            </a:r>
            <a:r>
              <a:rPr sz="3000" spc="-10" dirty="0"/>
              <a:t>адресной </a:t>
            </a:r>
            <a:r>
              <a:rPr sz="3000" dirty="0"/>
              <a:t>работы</a:t>
            </a:r>
            <a:r>
              <a:rPr sz="3000" spc="405" dirty="0"/>
              <a:t> </a:t>
            </a:r>
            <a:r>
              <a:rPr sz="3000" dirty="0"/>
              <a:t>с</a:t>
            </a:r>
            <a:r>
              <a:rPr sz="3000" spc="395" dirty="0"/>
              <a:t> </a:t>
            </a:r>
            <a:r>
              <a:rPr sz="3000" dirty="0"/>
              <a:t>субъектами</a:t>
            </a:r>
            <a:r>
              <a:rPr sz="3000" spc="395" dirty="0"/>
              <a:t> </a:t>
            </a:r>
            <a:r>
              <a:rPr sz="3000" dirty="0"/>
              <a:t>образовательных</a:t>
            </a:r>
            <a:r>
              <a:rPr sz="3000" spc="409" dirty="0"/>
              <a:t> </a:t>
            </a:r>
            <a:r>
              <a:rPr sz="3000" dirty="0"/>
              <a:t>отношений</a:t>
            </a:r>
            <a:r>
              <a:rPr sz="3000" spc="409" dirty="0"/>
              <a:t> </a:t>
            </a:r>
            <a:r>
              <a:rPr sz="3000" dirty="0"/>
              <a:t>в</a:t>
            </a:r>
            <a:r>
              <a:rPr sz="3000" spc="400" dirty="0"/>
              <a:t> </a:t>
            </a:r>
            <a:r>
              <a:rPr sz="3000" dirty="0"/>
              <a:t>ДОО</a:t>
            </a:r>
            <a:r>
              <a:rPr sz="3000" spc="409" dirty="0"/>
              <a:t> </a:t>
            </a:r>
            <a:r>
              <a:rPr sz="3000" spc="-10" dirty="0"/>
              <a:t>(владение </a:t>
            </a:r>
            <a:r>
              <a:rPr sz="3000" dirty="0"/>
              <a:t>технологиями</a:t>
            </a:r>
            <a:r>
              <a:rPr sz="3000" spc="-70" dirty="0"/>
              <a:t> </a:t>
            </a:r>
            <a:r>
              <a:rPr sz="3000" dirty="0"/>
              <a:t>прикладного</a:t>
            </a:r>
            <a:r>
              <a:rPr sz="3000" spc="-85" dirty="0"/>
              <a:t> </a:t>
            </a:r>
            <a:r>
              <a:rPr sz="3000" spc="-10" dirty="0"/>
              <a:t>поведенческого</a:t>
            </a:r>
            <a:r>
              <a:rPr sz="3000" spc="-85" dirty="0"/>
              <a:t> </a:t>
            </a:r>
            <a:r>
              <a:rPr sz="3000" spc="-10" dirty="0"/>
              <a:t>анализа).</a:t>
            </a:r>
            <a:endParaRPr sz="3000"/>
          </a:p>
          <a:p>
            <a:pPr marL="355600" marR="5080" indent="-342900" algn="just">
              <a:lnSpc>
                <a:spcPts val="2880"/>
              </a:lnSpc>
              <a:spcBef>
                <a:spcPts val="720"/>
              </a:spcBef>
              <a:buFont typeface="Wingdings"/>
              <a:buChar char=""/>
              <a:tabLst>
                <a:tab pos="441959" algn="l"/>
              </a:tabLst>
            </a:pPr>
            <a:r>
              <a:rPr dirty="0"/>
              <a:t>	</a:t>
            </a:r>
            <a:r>
              <a:rPr sz="3000" spc="-25" dirty="0"/>
              <a:t>Психолого-</a:t>
            </a:r>
            <a:r>
              <a:rPr sz="3000" dirty="0"/>
              <a:t>педагогическое</a:t>
            </a:r>
            <a:r>
              <a:rPr sz="3000" spc="-50" dirty="0"/>
              <a:t> </a:t>
            </a:r>
            <a:r>
              <a:rPr sz="3000" dirty="0"/>
              <a:t>сопровождение</a:t>
            </a:r>
            <a:r>
              <a:rPr sz="3000" spc="-45" dirty="0"/>
              <a:t> </a:t>
            </a:r>
            <a:r>
              <a:rPr sz="3000" dirty="0"/>
              <a:t>развития</a:t>
            </a:r>
            <a:r>
              <a:rPr sz="3000" spc="-15" dirty="0"/>
              <a:t> </a:t>
            </a:r>
            <a:r>
              <a:rPr sz="3000" dirty="0"/>
              <a:t>детей</a:t>
            </a:r>
            <a:r>
              <a:rPr sz="3000" spc="-35" dirty="0"/>
              <a:t> </a:t>
            </a:r>
            <a:r>
              <a:rPr sz="3000" dirty="0"/>
              <a:t>в</a:t>
            </a:r>
            <a:r>
              <a:rPr sz="3000" spc="-30" dirty="0"/>
              <a:t> </a:t>
            </a:r>
            <a:r>
              <a:rPr sz="3000" spc="-10" dirty="0"/>
              <a:t>условиях </a:t>
            </a:r>
            <a:r>
              <a:rPr sz="3000" dirty="0"/>
              <a:t>ФГОС</a:t>
            </a:r>
            <a:r>
              <a:rPr sz="3000" spc="-114" dirty="0"/>
              <a:t> </a:t>
            </a:r>
            <a:r>
              <a:rPr sz="3000" spc="-25" dirty="0"/>
              <a:t>ДО.</a:t>
            </a:r>
            <a:endParaRPr sz="3000"/>
          </a:p>
          <a:p>
            <a:pPr marL="355600" indent="-342900" algn="just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55600" algn="l"/>
              </a:tabLst>
            </a:pPr>
            <a:r>
              <a:rPr sz="3000" spc="-20" dirty="0"/>
              <a:t>ИКТ-</a:t>
            </a:r>
            <a:r>
              <a:rPr sz="3000" dirty="0"/>
              <a:t>компетентность</a:t>
            </a:r>
            <a:r>
              <a:rPr sz="3000" spc="-130" dirty="0"/>
              <a:t> </a:t>
            </a:r>
            <a:r>
              <a:rPr sz="3000" dirty="0"/>
              <a:t>педагогов</a:t>
            </a:r>
            <a:r>
              <a:rPr sz="3000" spc="-105" dirty="0"/>
              <a:t> </a:t>
            </a:r>
            <a:r>
              <a:rPr sz="3000" spc="-20" dirty="0"/>
              <a:t>ДОО.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740727" y="5725795"/>
            <a:ext cx="96526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5450" algn="l"/>
                <a:tab pos="3489960" algn="l"/>
                <a:tab pos="4027804" algn="l"/>
                <a:tab pos="7021830" algn="l"/>
              </a:tabLst>
            </a:pPr>
            <a:r>
              <a:rPr sz="3000" spc="-10" dirty="0">
                <a:latin typeface="Calibri"/>
                <a:cs typeface="Calibri"/>
              </a:rPr>
              <a:t>раннего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возраста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50" dirty="0">
                <a:latin typeface="Calibri"/>
                <a:cs typeface="Calibri"/>
              </a:rPr>
              <a:t>с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ограниченными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возможностями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827" y="5360352"/>
            <a:ext cx="118833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5080" indent="-342265" algn="r">
              <a:lnSpc>
                <a:spcPts val="3240"/>
              </a:lnSpc>
              <a:spcBef>
                <a:spcPts val="100"/>
              </a:spcBef>
              <a:buFont typeface="Wingdings"/>
              <a:buChar char=""/>
              <a:tabLst>
                <a:tab pos="342265" algn="l"/>
                <a:tab pos="342900" algn="l"/>
                <a:tab pos="2749550" algn="l"/>
                <a:tab pos="3251200" algn="l"/>
                <a:tab pos="5836285" algn="l"/>
                <a:tab pos="8733155" algn="l"/>
                <a:tab pos="10213975" algn="l"/>
                <a:tab pos="10671175" algn="l"/>
              </a:tabLst>
            </a:pPr>
            <a:r>
              <a:rPr sz="3000" spc="-10" dirty="0">
                <a:latin typeface="Calibri"/>
                <a:cs typeface="Calibri"/>
              </a:rPr>
              <a:t>Организация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50" dirty="0">
                <a:latin typeface="Calibri"/>
                <a:cs typeface="Calibri"/>
              </a:rPr>
              <a:t>и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методическое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сопровождение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работы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50" dirty="0">
                <a:latin typeface="Calibri"/>
                <a:cs typeface="Calibri"/>
              </a:rPr>
              <a:t>с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детьми</a:t>
            </a:r>
            <a:endParaRPr sz="3000">
              <a:latin typeface="Calibri"/>
              <a:cs typeface="Calibri"/>
            </a:endParaRPr>
          </a:p>
          <a:p>
            <a:pPr marR="5080" algn="r">
              <a:lnSpc>
                <a:spcPts val="3240"/>
              </a:lnSpc>
            </a:pPr>
            <a:r>
              <a:rPr sz="3000" spc="-10" dirty="0">
                <a:latin typeface="Calibri"/>
                <a:cs typeface="Calibri"/>
              </a:rPr>
              <a:t>здоровья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27" y="6092190"/>
            <a:ext cx="4750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(инклюзивное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образование).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135" y="367029"/>
            <a:ext cx="69659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9130" marR="5080" indent="-1917064">
              <a:lnSpc>
                <a:spcPct val="100000"/>
              </a:lnSpc>
              <a:spcBef>
                <a:spcPts val="100"/>
              </a:spcBef>
            </a:pPr>
            <a:r>
              <a:rPr dirty="0"/>
              <a:t>Профессиональные</a:t>
            </a:r>
            <a:r>
              <a:rPr spc="-15" dirty="0"/>
              <a:t> </a:t>
            </a:r>
            <a:r>
              <a:rPr dirty="0"/>
              <a:t>дефициты</a:t>
            </a:r>
            <a:r>
              <a:rPr spc="-25" dirty="0"/>
              <a:t> </a:t>
            </a:r>
            <a:r>
              <a:rPr spc="-10" dirty="0"/>
              <a:t>учителей </a:t>
            </a:r>
            <a:r>
              <a:rPr dirty="0"/>
              <a:t>начальной</a:t>
            </a:r>
            <a:r>
              <a:rPr spc="10" dirty="0"/>
              <a:t> </a:t>
            </a:r>
            <a:r>
              <a:rPr spc="-10" dirty="0"/>
              <a:t>школы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827" y="1267459"/>
            <a:ext cx="11885930" cy="505587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5715" indent="-342900">
              <a:lnSpc>
                <a:spcPts val="2880"/>
              </a:lnSpc>
              <a:spcBef>
                <a:spcPts val="7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Понимание</a:t>
            </a:r>
            <a:r>
              <a:rPr sz="3000" spc="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применение</a:t>
            </a:r>
            <a:r>
              <a:rPr sz="3000" spc="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образовательном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процессе</a:t>
            </a:r>
            <a:r>
              <a:rPr sz="3000" spc="9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нормативных </a:t>
            </a:r>
            <a:r>
              <a:rPr sz="3000" dirty="0">
                <a:latin typeface="Calibri"/>
                <a:cs typeface="Calibri"/>
              </a:rPr>
              <a:t>правовых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документов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федерального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регионального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уровня.</a:t>
            </a:r>
            <a:endParaRPr sz="3000">
              <a:latin typeface="Calibri"/>
              <a:cs typeface="Calibri"/>
            </a:endParaRPr>
          </a:p>
          <a:p>
            <a:pPr marL="355600" marR="8890" indent="-342900">
              <a:lnSpc>
                <a:spcPts val="2880"/>
              </a:lnSpc>
              <a:spcBef>
                <a:spcPts val="720"/>
              </a:spcBef>
              <a:buFont typeface="Wingdings"/>
              <a:buChar char=""/>
              <a:tabLst>
                <a:tab pos="354965" algn="l"/>
                <a:tab pos="355600" algn="l"/>
                <a:tab pos="2330450" algn="l"/>
                <a:tab pos="2684780" algn="l"/>
                <a:tab pos="5518785" algn="l"/>
                <a:tab pos="6595109" algn="l"/>
                <a:tab pos="6925309" algn="l"/>
                <a:tab pos="9199245" algn="l"/>
                <a:tab pos="9509125" algn="l"/>
              </a:tabLst>
            </a:pPr>
            <a:r>
              <a:rPr sz="3000" spc="-10" dirty="0">
                <a:latin typeface="Calibri"/>
                <a:cs typeface="Calibri"/>
              </a:rPr>
              <a:t>Разработка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50" dirty="0">
                <a:latin typeface="Calibri"/>
                <a:cs typeface="Calibri"/>
              </a:rPr>
              <a:t>и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проектирование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урока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50" dirty="0">
                <a:latin typeface="Calibri"/>
                <a:cs typeface="Calibri"/>
              </a:rPr>
              <a:t>в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соответствии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50" dirty="0">
                <a:latin typeface="Calibri"/>
                <a:cs typeface="Calibri"/>
              </a:rPr>
              <a:t>с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требованиями </a:t>
            </a:r>
            <a:r>
              <a:rPr sz="3000" dirty="0">
                <a:latin typeface="Calibri"/>
                <a:cs typeface="Calibri"/>
              </a:rPr>
              <a:t>ФГОС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НОО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(рабочей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программы).</a:t>
            </a:r>
            <a:endParaRPr sz="3000">
              <a:latin typeface="Calibri"/>
              <a:cs typeface="Calibri"/>
            </a:endParaRPr>
          </a:p>
          <a:p>
            <a:pPr marL="355600" marR="5715" indent="-342900">
              <a:lnSpc>
                <a:spcPts val="2880"/>
              </a:lnSpc>
              <a:spcBef>
                <a:spcPts val="720"/>
              </a:spcBef>
              <a:buFont typeface="Wingdings"/>
              <a:buChar char=""/>
              <a:tabLst>
                <a:tab pos="354965" algn="l"/>
                <a:tab pos="355600" algn="l"/>
                <a:tab pos="4001770" algn="l"/>
                <a:tab pos="5568315" algn="l"/>
                <a:tab pos="7617459" algn="l"/>
                <a:tab pos="9178925" algn="l"/>
                <a:tab pos="11666220" algn="l"/>
              </a:tabLst>
            </a:pPr>
            <a:r>
              <a:rPr sz="3000" spc="-20" dirty="0">
                <a:latin typeface="Calibri"/>
                <a:cs typeface="Calibri"/>
              </a:rPr>
              <a:t>ИКТ-</a:t>
            </a:r>
            <a:r>
              <a:rPr sz="3000" spc="-10" dirty="0">
                <a:latin typeface="Calibri"/>
                <a:cs typeface="Calibri"/>
              </a:rPr>
              <a:t>компетентность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учителя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начальных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классов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(электронное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50" dirty="0">
                <a:latin typeface="Calibri"/>
                <a:cs typeface="Calibri"/>
              </a:rPr>
              <a:t>и </a:t>
            </a:r>
            <a:r>
              <a:rPr sz="3000" dirty="0">
                <a:latin typeface="Calibri"/>
                <a:cs typeface="Calibri"/>
              </a:rPr>
              <a:t>дистанционное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обучение).</a:t>
            </a:r>
            <a:endParaRPr sz="3000">
              <a:latin typeface="Calibri"/>
              <a:cs typeface="Calibri"/>
            </a:endParaRPr>
          </a:p>
          <a:p>
            <a:pPr marL="355600" marR="6985" indent="-342900">
              <a:lnSpc>
                <a:spcPts val="2880"/>
              </a:lnSpc>
              <a:spcBef>
                <a:spcPts val="725"/>
              </a:spcBef>
              <a:buFont typeface="Wingdings"/>
              <a:buChar char=""/>
              <a:tabLst>
                <a:tab pos="354965" algn="l"/>
                <a:tab pos="355600" algn="l"/>
                <a:tab pos="8505825" algn="l"/>
              </a:tabLst>
            </a:pPr>
            <a:r>
              <a:rPr sz="3000" dirty="0">
                <a:latin typeface="Calibri"/>
                <a:cs typeface="Calibri"/>
              </a:rPr>
              <a:t>Особенности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использования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образовательном</a:t>
            </a:r>
            <a:r>
              <a:rPr sz="3000" dirty="0">
                <a:latin typeface="Calibri"/>
                <a:cs typeface="Calibri"/>
              </a:rPr>
              <a:t>	процессе</a:t>
            </a:r>
            <a:r>
              <a:rPr sz="3000" spc="229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различных </a:t>
            </a:r>
            <a:r>
              <a:rPr sz="3000" dirty="0">
                <a:latin typeface="Calibri"/>
                <a:cs typeface="Calibri"/>
              </a:rPr>
              <a:t>УМК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(линеек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учебников).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Контрольно-</a:t>
            </a:r>
            <a:r>
              <a:rPr sz="3000" dirty="0">
                <a:latin typeface="Calibri"/>
                <a:cs typeface="Calibri"/>
              </a:rPr>
              <a:t>оценочная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деятельность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начальной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школе.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buFont typeface="Wingdings"/>
              <a:buChar char=""/>
              <a:tabLst>
                <a:tab pos="354965" algn="l"/>
                <a:tab pos="355600" algn="l"/>
                <a:tab pos="2640330" algn="l"/>
                <a:tab pos="2687320" algn="l"/>
                <a:tab pos="4075429" algn="l"/>
                <a:tab pos="4438015" algn="l"/>
                <a:tab pos="6102985" algn="l"/>
                <a:tab pos="7849234" algn="l"/>
                <a:tab pos="9674225" algn="l"/>
              </a:tabLst>
            </a:pPr>
            <a:r>
              <a:rPr sz="3000" spc="-10" dirty="0">
                <a:latin typeface="Calibri"/>
                <a:cs typeface="Calibri"/>
              </a:rPr>
              <a:t>Особенности</a:t>
            </a:r>
            <a:r>
              <a:rPr sz="3000" dirty="0">
                <a:latin typeface="Calibri"/>
                <a:cs typeface="Calibri"/>
              </a:rPr>
              <a:t>		</a:t>
            </a:r>
            <a:r>
              <a:rPr sz="3000" spc="-10" dirty="0">
                <a:latin typeface="Calibri"/>
                <a:cs typeface="Calibri"/>
              </a:rPr>
              <a:t>работы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50" dirty="0">
                <a:latin typeface="Calibri"/>
                <a:cs typeface="Calibri"/>
              </a:rPr>
              <a:t>с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разными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группами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учащихся,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инклюзивное образование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(тьюторского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сопровождения).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Работа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семьей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младшего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школьника.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6389" y="303148"/>
            <a:ext cx="7116445" cy="10039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633220" marR="5080" indent="-1621155">
              <a:lnSpc>
                <a:spcPct val="100499"/>
              </a:lnSpc>
              <a:spcBef>
                <a:spcPts val="80"/>
              </a:spcBef>
            </a:pPr>
            <a:r>
              <a:rPr dirty="0"/>
              <a:t>Профессиональные</a:t>
            </a:r>
            <a:r>
              <a:rPr spc="-25" dirty="0"/>
              <a:t> </a:t>
            </a:r>
            <a:r>
              <a:rPr dirty="0"/>
              <a:t>дефициты</a:t>
            </a:r>
            <a:r>
              <a:rPr spc="-40" dirty="0"/>
              <a:t> </a:t>
            </a:r>
            <a:r>
              <a:rPr spc="-20" dirty="0"/>
              <a:t>педагогов </a:t>
            </a:r>
            <a:r>
              <a:rPr dirty="0"/>
              <a:t>в</a:t>
            </a:r>
            <a:r>
              <a:rPr spc="-40" dirty="0"/>
              <a:t> </a:t>
            </a:r>
            <a:r>
              <a:rPr dirty="0"/>
              <a:t>работе</a:t>
            </a:r>
            <a:r>
              <a:rPr spc="-25" dirty="0"/>
              <a:t> </a:t>
            </a:r>
            <a:r>
              <a:rPr dirty="0"/>
              <a:t>с</a:t>
            </a:r>
            <a:r>
              <a:rPr spc="-20" dirty="0"/>
              <a:t> </a:t>
            </a:r>
            <a:r>
              <a:rPr spc="-10" dirty="0"/>
              <a:t>родителями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827" y="1255140"/>
            <a:ext cx="11885295" cy="53759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715" indent="-342900" algn="just">
              <a:lnSpc>
                <a:spcPct val="80100"/>
              </a:lnSpc>
              <a:spcBef>
                <a:spcPts val="745"/>
              </a:spcBef>
              <a:buFont typeface="Wingdings"/>
              <a:buChar char="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Создание</a:t>
            </a:r>
            <a:r>
              <a:rPr sz="2700" spc="690" dirty="0">
                <a:latin typeface="Calibri"/>
                <a:cs typeface="Calibri"/>
              </a:rPr>
              <a:t>   </a:t>
            </a:r>
            <a:r>
              <a:rPr sz="2700" spc="-20" dirty="0">
                <a:latin typeface="Calibri"/>
                <a:cs typeface="Calibri"/>
              </a:rPr>
              <a:t>психолого-</a:t>
            </a:r>
            <a:r>
              <a:rPr sz="2700" dirty="0">
                <a:latin typeface="Calibri"/>
                <a:cs typeface="Calibri"/>
              </a:rPr>
              <a:t>педагогических,</a:t>
            </a:r>
            <a:r>
              <a:rPr sz="2700" spc="690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андрагогических</a:t>
            </a:r>
            <a:r>
              <a:rPr sz="2700" spc="690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условий</a:t>
            </a:r>
            <a:r>
              <a:rPr sz="2700" spc="690" dirty="0">
                <a:latin typeface="Calibri"/>
                <a:cs typeface="Calibri"/>
              </a:rPr>
              <a:t>   </a:t>
            </a:r>
            <a:r>
              <a:rPr sz="2700" spc="-25" dirty="0">
                <a:latin typeface="Calibri"/>
                <a:cs typeface="Calibri"/>
              </a:rPr>
              <a:t>для </a:t>
            </a:r>
            <a:r>
              <a:rPr sz="2700" dirty="0">
                <a:latin typeface="Calibri"/>
                <a:cs typeface="Calibri"/>
              </a:rPr>
              <a:t>обеспечения</a:t>
            </a:r>
            <a:r>
              <a:rPr sz="2700" spc="434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прав</a:t>
            </a:r>
            <a:r>
              <a:rPr sz="2700" spc="4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родителей,</a:t>
            </a:r>
            <a:r>
              <a:rPr sz="2700" spc="4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профессиональное</a:t>
            </a:r>
            <a:r>
              <a:rPr sz="2700" spc="4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оказание</a:t>
            </a:r>
            <a:r>
              <a:rPr sz="2700" spc="42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консультативной </a:t>
            </a:r>
            <a:r>
              <a:rPr sz="2700" dirty="0">
                <a:latin typeface="Calibri"/>
                <a:cs typeface="Calibri"/>
              </a:rPr>
              <a:t>помощи </a:t>
            </a:r>
            <a:r>
              <a:rPr sz="2700" spc="-10" dirty="0">
                <a:latin typeface="Calibri"/>
                <a:cs typeface="Calibri"/>
              </a:rPr>
              <a:t>семье.</a:t>
            </a:r>
            <a:endParaRPr sz="270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2590"/>
              </a:lnSpc>
              <a:spcBef>
                <a:spcPts val="625"/>
              </a:spcBef>
              <a:buFont typeface="Wingdings"/>
              <a:buChar char="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Использование</a:t>
            </a:r>
            <a:r>
              <a:rPr sz="2700" spc="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конструктивных</a:t>
            </a:r>
            <a:r>
              <a:rPr sz="2700" spc="114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воспитательных</a:t>
            </a:r>
            <a:r>
              <a:rPr sz="2700" spc="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усилий</a:t>
            </a:r>
            <a:r>
              <a:rPr sz="2700" spc="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родителей</a:t>
            </a:r>
            <a:r>
              <a:rPr sz="2700" spc="11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(законных представителей)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обучающихся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поддержка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семьи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воспитании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ребенка;</a:t>
            </a:r>
            <a:endParaRPr sz="27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Реализация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умений:</a:t>
            </a:r>
            <a:endParaRPr sz="27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79900"/>
              </a:lnSpc>
              <a:spcBef>
                <a:spcPts val="650"/>
              </a:spcBef>
              <a:buFont typeface="Wingdings"/>
              <a:buChar char="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выстраивать</a:t>
            </a:r>
            <a:r>
              <a:rPr sz="2700" spc="395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395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учебных</a:t>
            </a:r>
            <a:r>
              <a:rPr sz="2700" spc="395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группах</a:t>
            </a:r>
            <a:r>
              <a:rPr sz="2700" spc="400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(классе,</a:t>
            </a:r>
            <a:r>
              <a:rPr sz="2700" spc="390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кружке,</a:t>
            </a:r>
            <a:r>
              <a:rPr sz="2700" spc="395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секции</a:t>
            </a:r>
            <a:r>
              <a:rPr sz="2700" spc="395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400" dirty="0">
                <a:latin typeface="Calibri"/>
                <a:cs typeface="Calibri"/>
              </a:rPr>
              <a:t>   </a:t>
            </a:r>
            <a:r>
              <a:rPr sz="2700" spc="-20" dirty="0">
                <a:latin typeface="Calibri"/>
                <a:cs typeface="Calibri"/>
              </a:rPr>
              <a:t>т.д.) </a:t>
            </a:r>
            <a:r>
              <a:rPr sz="2700" dirty="0">
                <a:latin typeface="Calibri"/>
                <a:cs typeface="Calibri"/>
              </a:rPr>
              <a:t>разновозрастные</a:t>
            </a:r>
            <a:r>
              <a:rPr sz="2700" spc="250" dirty="0">
                <a:latin typeface="Calibri"/>
                <a:cs typeface="Calibri"/>
              </a:rPr>
              <a:t>  </a:t>
            </a:r>
            <a:r>
              <a:rPr sz="2700" spc="-25" dirty="0">
                <a:latin typeface="Calibri"/>
                <a:cs typeface="Calibri"/>
              </a:rPr>
              <a:t>детско-</a:t>
            </a:r>
            <a:r>
              <a:rPr sz="2700" dirty="0">
                <a:latin typeface="Calibri"/>
                <a:cs typeface="Calibri"/>
              </a:rPr>
              <a:t>взрослые</a:t>
            </a:r>
            <a:r>
              <a:rPr sz="2700" spc="245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общности</a:t>
            </a:r>
            <a:r>
              <a:rPr sz="2700" spc="254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обучающихся,</a:t>
            </a:r>
            <a:r>
              <a:rPr sz="2700" spc="245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их</a:t>
            </a:r>
            <a:r>
              <a:rPr sz="2700" spc="254" dirty="0">
                <a:latin typeface="Calibri"/>
                <a:cs typeface="Calibri"/>
              </a:rPr>
              <a:t>  </a:t>
            </a:r>
            <a:r>
              <a:rPr sz="2700" spc="-10" dirty="0">
                <a:latin typeface="Calibri"/>
                <a:cs typeface="Calibri"/>
              </a:rPr>
              <a:t>родителей </a:t>
            </a:r>
            <a:r>
              <a:rPr sz="2700" dirty="0">
                <a:latin typeface="Calibri"/>
                <a:cs typeface="Calibri"/>
              </a:rPr>
              <a:t>(законных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представителей)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педагогических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работников;</a:t>
            </a:r>
            <a:endParaRPr sz="27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50"/>
              </a:spcBef>
              <a:buFont typeface="Wingdings"/>
              <a:buChar char="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организация</a:t>
            </a:r>
            <a:r>
              <a:rPr sz="2700" spc="385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адресной</a:t>
            </a:r>
            <a:r>
              <a:rPr sz="2700" spc="385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работы</a:t>
            </a:r>
            <a:r>
              <a:rPr sz="2700" spc="395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385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партнерстве</a:t>
            </a:r>
            <a:r>
              <a:rPr sz="2700" spc="380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с</a:t>
            </a:r>
            <a:r>
              <a:rPr sz="2700" spc="385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семьей</a:t>
            </a:r>
            <a:r>
              <a:rPr sz="2700" spc="390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с</a:t>
            </a:r>
            <a:r>
              <a:rPr sz="2700" spc="385" dirty="0">
                <a:latin typeface="Calibri"/>
                <a:cs typeface="Calibri"/>
              </a:rPr>
              <a:t>  </a:t>
            </a:r>
            <a:r>
              <a:rPr sz="2700" spc="-10" dirty="0">
                <a:latin typeface="Calibri"/>
                <a:cs typeface="Calibri"/>
              </a:rPr>
              <a:t>различными </a:t>
            </a:r>
            <a:r>
              <a:rPr sz="2700" dirty="0">
                <a:latin typeface="Calibri"/>
                <a:cs typeface="Calibri"/>
              </a:rPr>
              <a:t>контингентами</a:t>
            </a:r>
            <a:r>
              <a:rPr sz="2700" spc="3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учащихся:</a:t>
            </a:r>
            <a:r>
              <a:rPr sz="2700" spc="3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одаренные</a:t>
            </a:r>
            <a:r>
              <a:rPr sz="2700" spc="3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дети,</a:t>
            </a:r>
            <a:r>
              <a:rPr sz="2700" spc="3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социально</a:t>
            </a:r>
            <a:r>
              <a:rPr sz="2700" spc="3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уязвимые</a:t>
            </a:r>
            <a:r>
              <a:rPr sz="2700" spc="3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дети,</a:t>
            </a:r>
            <a:r>
              <a:rPr sz="2700" spc="3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дети, </a:t>
            </a:r>
            <a:r>
              <a:rPr sz="2700" dirty="0">
                <a:latin typeface="Calibri"/>
                <a:cs typeface="Calibri"/>
              </a:rPr>
              <a:t>попавшие</a:t>
            </a:r>
            <a:r>
              <a:rPr sz="2700" spc="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трудные</a:t>
            </a:r>
            <a:r>
              <a:rPr sz="2700" spc="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жизненные</a:t>
            </a:r>
            <a:r>
              <a:rPr sz="2700" spc="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ситуации,</a:t>
            </a:r>
            <a:r>
              <a:rPr sz="2700" spc="10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дети-</a:t>
            </a:r>
            <a:r>
              <a:rPr sz="2700" dirty="0">
                <a:latin typeface="Calibri"/>
                <a:cs typeface="Calibri"/>
              </a:rPr>
              <a:t>мигранты,</a:t>
            </a:r>
            <a:r>
              <a:rPr sz="2700" spc="11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дети-</a:t>
            </a:r>
            <a:r>
              <a:rPr sz="2700" dirty="0">
                <a:latin typeface="Calibri"/>
                <a:cs typeface="Calibri"/>
              </a:rPr>
              <a:t>сироты,</a:t>
            </a:r>
            <a:r>
              <a:rPr sz="2700" spc="10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дети </a:t>
            </a:r>
            <a:r>
              <a:rPr sz="2700" dirty="0">
                <a:latin typeface="Calibri"/>
                <a:cs typeface="Calibri"/>
              </a:rPr>
              <a:t>с</a:t>
            </a:r>
            <a:r>
              <a:rPr sz="2700" spc="480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особыми</a:t>
            </a:r>
            <a:r>
              <a:rPr sz="2700" spc="490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образовательными</a:t>
            </a:r>
            <a:r>
              <a:rPr sz="2700" spc="484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потребностями,</a:t>
            </a:r>
            <a:r>
              <a:rPr sz="2700" spc="490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дети</a:t>
            </a:r>
            <a:r>
              <a:rPr sz="2700" spc="490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с</a:t>
            </a:r>
            <a:r>
              <a:rPr sz="2700" spc="484" dirty="0">
                <a:latin typeface="Calibri"/>
                <a:cs typeface="Calibri"/>
              </a:rPr>
              <a:t>  </a:t>
            </a:r>
            <a:r>
              <a:rPr sz="2700" spc="-10" dirty="0">
                <a:latin typeface="Calibri"/>
                <a:cs typeface="Calibri"/>
              </a:rPr>
              <a:t>ограниченными </a:t>
            </a:r>
            <a:r>
              <a:rPr sz="2700" dirty="0">
                <a:latin typeface="Calibri"/>
                <a:cs typeface="Calibri"/>
              </a:rPr>
              <a:t>возможностями</a:t>
            </a:r>
            <a:r>
              <a:rPr sz="2700" spc="270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здоровья,</a:t>
            </a:r>
            <a:r>
              <a:rPr sz="2700" spc="270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дети</a:t>
            </a:r>
            <a:r>
              <a:rPr sz="2700" spc="275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с</a:t>
            </a:r>
            <a:r>
              <a:rPr sz="2700" spc="275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девиациями</a:t>
            </a:r>
            <a:r>
              <a:rPr sz="2700" spc="270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поведения,</a:t>
            </a:r>
            <a:r>
              <a:rPr sz="2700" spc="270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дети</a:t>
            </a:r>
            <a:r>
              <a:rPr sz="2700" spc="280" dirty="0">
                <a:latin typeface="Calibri"/>
                <a:cs typeface="Calibri"/>
              </a:rPr>
              <a:t>   </a:t>
            </a:r>
            <a:r>
              <a:rPr sz="2700" spc="-25" dirty="0">
                <a:latin typeface="Calibri"/>
                <a:cs typeface="Calibri"/>
              </a:rPr>
              <a:t>«с </a:t>
            </a:r>
            <a:r>
              <a:rPr sz="2700" spc="-10" dirty="0">
                <a:latin typeface="Calibri"/>
                <a:cs typeface="Calibri"/>
              </a:rPr>
              <a:t>зависимостью».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4475" marR="5080" indent="-3900804">
              <a:lnSpc>
                <a:spcPct val="100000"/>
              </a:lnSpc>
              <a:spcBef>
                <a:spcPts val="100"/>
              </a:spcBef>
              <a:tabLst>
                <a:tab pos="5612130" algn="l"/>
              </a:tabLst>
            </a:pPr>
            <a:r>
              <a:rPr dirty="0"/>
              <a:t>Профессиональные</a:t>
            </a:r>
            <a:r>
              <a:rPr spc="-35" dirty="0"/>
              <a:t> </a:t>
            </a:r>
            <a:r>
              <a:rPr spc="-10" dirty="0"/>
              <a:t>дефициты</a:t>
            </a:r>
            <a:r>
              <a:rPr dirty="0"/>
              <a:t>	в</a:t>
            </a:r>
            <a:r>
              <a:rPr spc="-45" dirty="0"/>
              <a:t> </a:t>
            </a:r>
            <a:r>
              <a:rPr dirty="0"/>
              <a:t>области</a:t>
            </a:r>
            <a:r>
              <a:rPr spc="-50" dirty="0"/>
              <a:t> </a:t>
            </a:r>
            <a:r>
              <a:rPr dirty="0"/>
              <a:t>оценки</a:t>
            </a:r>
            <a:r>
              <a:rPr spc="-45" dirty="0"/>
              <a:t> </a:t>
            </a:r>
            <a:r>
              <a:rPr spc="-10" dirty="0"/>
              <a:t>качества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827" y="1272921"/>
            <a:ext cx="11885295" cy="47872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5715" indent="-342900" algn="just">
              <a:lnSpc>
                <a:spcPts val="2120"/>
              </a:lnSpc>
              <a:spcBef>
                <a:spcPts val="605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Владение</a:t>
            </a:r>
            <a:r>
              <a:rPr sz="2200" spc="62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целями</a:t>
            </a:r>
            <a:r>
              <a:rPr sz="2200" spc="63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62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критериями</a:t>
            </a:r>
            <a:r>
              <a:rPr sz="2200" spc="62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оценивания,</a:t>
            </a:r>
            <a:r>
              <a:rPr sz="2200" spc="62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видами</a:t>
            </a:r>
            <a:r>
              <a:rPr sz="2200" spc="63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оценок,</a:t>
            </a:r>
            <a:r>
              <a:rPr sz="2200" spc="62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их</a:t>
            </a:r>
            <a:r>
              <a:rPr sz="2200" spc="635" dirty="0">
                <a:latin typeface="Calibri"/>
                <a:cs typeface="Calibri"/>
              </a:rPr>
              <a:t>  </a:t>
            </a:r>
            <a:r>
              <a:rPr sz="2200" spc="-10" dirty="0">
                <a:latin typeface="Calibri"/>
                <a:cs typeface="Calibri"/>
              </a:rPr>
              <a:t>особенностями, </a:t>
            </a:r>
            <a:r>
              <a:rPr sz="2200" dirty="0">
                <a:latin typeface="Calibri"/>
                <a:cs typeface="Calibri"/>
              </a:rPr>
              <a:t>возможностями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ограничениями</a:t>
            </a:r>
            <a:r>
              <a:rPr sz="2200" spc="4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использования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современных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технологий.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79900"/>
              </a:lnSpc>
              <a:spcBef>
                <a:spcPts val="545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Проектно-</a:t>
            </a:r>
            <a:r>
              <a:rPr sz="2200" dirty="0">
                <a:latin typeface="Calibri"/>
                <a:cs typeface="Calibri"/>
              </a:rPr>
              <a:t>аналитические</a:t>
            </a:r>
            <a:r>
              <a:rPr sz="2200" spc="370" dirty="0">
                <a:latin typeface="Calibri"/>
                <a:cs typeface="Calibri"/>
              </a:rPr>
              <a:t>   </a:t>
            </a:r>
            <a:r>
              <a:rPr sz="2200" dirty="0">
                <a:latin typeface="Calibri"/>
                <a:cs typeface="Calibri"/>
              </a:rPr>
              <a:t>умения:</a:t>
            </a:r>
            <a:r>
              <a:rPr sz="2200" spc="370" dirty="0">
                <a:latin typeface="Calibri"/>
                <a:cs typeface="Calibri"/>
              </a:rPr>
              <a:t>   </a:t>
            </a:r>
            <a:r>
              <a:rPr sz="2200" dirty="0">
                <a:latin typeface="Calibri"/>
                <a:cs typeface="Calibri"/>
              </a:rPr>
              <a:t>сравнение,</a:t>
            </a:r>
            <a:r>
              <a:rPr sz="2200" spc="380" dirty="0">
                <a:latin typeface="Calibri"/>
                <a:cs typeface="Calibri"/>
              </a:rPr>
              <a:t>   </a:t>
            </a:r>
            <a:r>
              <a:rPr sz="2200" dirty="0">
                <a:latin typeface="Calibri"/>
                <a:cs typeface="Calibri"/>
              </a:rPr>
              <a:t>классификация,</a:t>
            </a:r>
            <a:r>
              <a:rPr sz="2200" spc="375" dirty="0">
                <a:latin typeface="Calibri"/>
                <a:cs typeface="Calibri"/>
              </a:rPr>
              <a:t>   </a:t>
            </a:r>
            <a:r>
              <a:rPr sz="2200" dirty="0">
                <a:latin typeface="Calibri"/>
                <a:cs typeface="Calibri"/>
              </a:rPr>
              <a:t>выявление</a:t>
            </a:r>
            <a:r>
              <a:rPr sz="2200" spc="375" dirty="0">
                <a:latin typeface="Calibri"/>
                <a:cs typeface="Calibri"/>
              </a:rPr>
              <a:t>   </a:t>
            </a:r>
            <a:r>
              <a:rPr sz="2200" spc="-10" dirty="0">
                <a:latin typeface="Calibri"/>
                <a:cs typeface="Calibri"/>
              </a:rPr>
              <a:t>тенденций, </a:t>
            </a:r>
            <a:r>
              <a:rPr sz="2200" dirty="0">
                <a:latin typeface="Calibri"/>
                <a:cs typeface="Calibri"/>
              </a:rPr>
              <a:t>взаимосвязей</a:t>
            </a:r>
            <a:r>
              <a:rPr sz="2200" spc="16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17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причин</a:t>
            </a:r>
            <a:r>
              <a:rPr sz="2200" spc="17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(ошибок</a:t>
            </a:r>
            <a:r>
              <a:rPr sz="2200" spc="16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учеников,</a:t>
            </a:r>
            <a:r>
              <a:rPr sz="2200" spc="17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недостаточного</a:t>
            </a:r>
            <a:r>
              <a:rPr sz="2200" spc="17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усвоения</a:t>
            </a:r>
            <a:r>
              <a:rPr sz="2200" spc="17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материала,</a:t>
            </a:r>
            <a:r>
              <a:rPr sz="2200" spc="170" dirty="0">
                <a:latin typeface="Calibri"/>
                <a:cs typeface="Calibri"/>
              </a:rPr>
              <a:t>  </a:t>
            </a:r>
            <a:r>
              <a:rPr sz="2200" spc="-10" dirty="0">
                <a:latin typeface="Calibri"/>
                <a:cs typeface="Calibri"/>
              </a:rPr>
              <a:t>низкого </a:t>
            </a:r>
            <a:r>
              <a:rPr sz="2200" dirty="0">
                <a:latin typeface="Calibri"/>
                <a:cs typeface="Calibri"/>
              </a:rPr>
              <a:t>рейтинга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ОО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т.д.),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эффективности учебных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занятий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подходов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к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обучению.</a:t>
            </a:r>
            <a:endParaRPr sz="22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79900"/>
              </a:lnSpc>
              <a:spcBef>
                <a:spcPts val="530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Понимание</a:t>
            </a:r>
            <a:r>
              <a:rPr sz="2200" spc="9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социального,</a:t>
            </a:r>
            <a:r>
              <a:rPr sz="2200" spc="10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демографического,</a:t>
            </a:r>
            <a:r>
              <a:rPr sz="2200" spc="10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психологического</a:t>
            </a:r>
            <a:r>
              <a:rPr sz="2200" spc="10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контекста</a:t>
            </a:r>
            <a:r>
              <a:rPr sz="2200" spc="95" dirty="0">
                <a:latin typeface="Calibri"/>
                <a:cs typeface="Calibri"/>
              </a:rPr>
              <a:t>  </a:t>
            </a:r>
            <a:r>
              <a:rPr sz="2200" spc="-10" dirty="0">
                <a:latin typeface="Calibri"/>
                <a:cs typeface="Calibri"/>
              </a:rPr>
              <a:t>образовательного </a:t>
            </a:r>
            <a:r>
              <a:rPr sz="2200" dirty="0">
                <a:latin typeface="Calibri"/>
                <a:cs typeface="Calibri"/>
              </a:rPr>
              <a:t>процесса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(мотивов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ценностей,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особенностей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восприятия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мышления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«современного </a:t>
            </a:r>
            <a:r>
              <a:rPr sz="2200" spc="-10" dirty="0">
                <a:latin typeface="Calibri"/>
                <a:cs typeface="Calibri"/>
              </a:rPr>
              <a:t>ученика </a:t>
            </a:r>
            <a:r>
              <a:rPr sz="2200" dirty="0">
                <a:latin typeface="Calibri"/>
                <a:cs typeface="Calibri"/>
              </a:rPr>
              <a:t>поколения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Z).</a:t>
            </a:r>
            <a:endParaRPr sz="2200">
              <a:latin typeface="Calibri"/>
              <a:cs typeface="Calibri"/>
            </a:endParaRPr>
          </a:p>
          <a:p>
            <a:pPr marL="355600" marR="8255" indent="-342900" algn="just">
              <a:lnSpc>
                <a:spcPts val="2120"/>
              </a:lnSpc>
              <a:spcBef>
                <a:spcPts val="505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Формирование</a:t>
            </a:r>
            <a:r>
              <a:rPr sz="2200" spc="5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50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оценивание</a:t>
            </a:r>
            <a:r>
              <a:rPr sz="2200" spc="5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метапредметных</a:t>
            </a:r>
            <a:r>
              <a:rPr sz="2200" spc="509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5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личностных</a:t>
            </a:r>
            <a:r>
              <a:rPr sz="2200" spc="50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результатов,</a:t>
            </a:r>
            <a:r>
              <a:rPr sz="2200" spc="50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непонимание</a:t>
            </a:r>
            <a:r>
              <a:rPr sz="2200" spc="50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и </a:t>
            </a:r>
            <a:r>
              <a:rPr sz="2200" dirty="0">
                <a:latin typeface="Calibri"/>
                <a:cs typeface="Calibri"/>
              </a:rPr>
              <a:t>неумение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формировать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«компетенции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XXI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века».</a:t>
            </a:r>
            <a:endParaRPr sz="2200">
              <a:latin typeface="Calibri"/>
              <a:cs typeface="Calibri"/>
            </a:endParaRPr>
          </a:p>
          <a:p>
            <a:pPr marL="355600" indent="-342900" algn="just">
              <a:lnSpc>
                <a:spcPts val="2375"/>
              </a:lnSpc>
              <a:spcBef>
                <a:spcPts val="15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Понятийного</a:t>
            </a:r>
            <a:r>
              <a:rPr sz="2200" spc="290" dirty="0">
                <a:latin typeface="Calibri"/>
                <a:cs typeface="Calibri"/>
              </a:rPr>
              <a:t>   </a:t>
            </a:r>
            <a:r>
              <a:rPr sz="2200" dirty="0">
                <a:latin typeface="Calibri"/>
                <a:cs typeface="Calibri"/>
              </a:rPr>
              <a:t>аппарат</a:t>
            </a:r>
            <a:r>
              <a:rPr sz="2200" spc="290" dirty="0">
                <a:latin typeface="Calibri"/>
                <a:cs typeface="Calibri"/>
              </a:rPr>
              <a:t>   </a:t>
            </a:r>
            <a:r>
              <a:rPr sz="2200" dirty="0">
                <a:latin typeface="Calibri"/>
                <a:cs typeface="Calibri"/>
              </a:rPr>
              <a:t>«качество</a:t>
            </a:r>
            <a:r>
              <a:rPr sz="2200" spc="295" dirty="0">
                <a:latin typeface="Calibri"/>
                <a:cs typeface="Calibri"/>
              </a:rPr>
              <a:t>   </a:t>
            </a:r>
            <a:r>
              <a:rPr sz="2200" dirty="0">
                <a:latin typeface="Calibri"/>
                <a:cs typeface="Calibri"/>
              </a:rPr>
              <a:t>образования»,</a:t>
            </a:r>
            <a:r>
              <a:rPr sz="2200" spc="290" dirty="0">
                <a:latin typeface="Calibri"/>
                <a:cs typeface="Calibri"/>
              </a:rPr>
              <a:t>   </a:t>
            </a:r>
            <a:r>
              <a:rPr sz="2200" dirty="0">
                <a:latin typeface="Calibri"/>
                <a:cs typeface="Calibri"/>
              </a:rPr>
              <a:t>«мониторинг»;</a:t>
            </a:r>
            <a:r>
              <a:rPr sz="2200" spc="290" dirty="0">
                <a:latin typeface="Calibri"/>
                <a:cs typeface="Calibri"/>
              </a:rPr>
              <a:t>   </a:t>
            </a:r>
            <a:r>
              <a:rPr sz="2200" dirty="0">
                <a:latin typeface="Calibri"/>
                <a:cs typeface="Calibri"/>
              </a:rPr>
              <a:t>неумение</a:t>
            </a:r>
            <a:r>
              <a:rPr sz="2200" spc="290" dirty="0">
                <a:latin typeface="Calibri"/>
                <a:cs typeface="Calibri"/>
              </a:rPr>
              <a:t>   </a:t>
            </a:r>
            <a:r>
              <a:rPr sz="2200" spc="-10" dirty="0">
                <a:latin typeface="Calibri"/>
                <a:cs typeface="Calibri"/>
              </a:rPr>
              <a:t>проводить</a:t>
            </a:r>
            <a:endParaRPr sz="2200">
              <a:latin typeface="Calibri"/>
              <a:cs typeface="Calibri"/>
            </a:endParaRPr>
          </a:p>
          <a:p>
            <a:pPr marL="355600" algn="just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мониторинги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(обученности,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качества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своей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деятельности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т.д.).</a:t>
            </a:r>
            <a:endParaRPr sz="22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79900"/>
              </a:lnSpc>
              <a:spcBef>
                <a:spcPts val="530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Проектирование</a:t>
            </a:r>
            <a:r>
              <a:rPr sz="2200" spc="13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собственных</a:t>
            </a:r>
            <a:r>
              <a:rPr sz="2200" spc="12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оценочных</a:t>
            </a:r>
            <a:r>
              <a:rPr sz="2200" spc="13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материалов,</a:t>
            </a:r>
            <a:r>
              <a:rPr sz="2200" spc="13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КИМы,</a:t>
            </a:r>
            <a:r>
              <a:rPr sz="2200" spc="13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тесты</a:t>
            </a:r>
            <a:r>
              <a:rPr sz="2200" spc="13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(оценивание</a:t>
            </a:r>
            <a:r>
              <a:rPr sz="2200" spc="125" dirty="0">
                <a:latin typeface="Calibri"/>
                <a:cs typeface="Calibri"/>
              </a:rPr>
              <a:t>  </a:t>
            </a:r>
            <a:r>
              <a:rPr sz="2200" spc="-10" dirty="0">
                <a:latin typeface="Calibri"/>
                <a:cs typeface="Calibri"/>
              </a:rPr>
              <a:t>качества </a:t>
            </a:r>
            <a:r>
              <a:rPr sz="2200" dirty="0">
                <a:latin typeface="Calibri"/>
                <a:cs typeface="Calibri"/>
              </a:rPr>
              <a:t>предлагаемых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КИМов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тестовых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заданий).</a:t>
            </a:r>
            <a:endParaRPr sz="22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79900"/>
              </a:lnSpc>
              <a:spcBef>
                <a:spcPts val="535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Недостаточность</a:t>
            </a:r>
            <a:r>
              <a:rPr sz="2200" spc="2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ИКТ-</a:t>
            </a:r>
            <a:r>
              <a:rPr sz="2200" dirty="0">
                <a:latin typeface="Calibri"/>
                <a:cs typeface="Calibri"/>
              </a:rPr>
              <a:t>компетенций</a:t>
            </a:r>
            <a:r>
              <a:rPr sz="2200" spc="2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области</a:t>
            </a:r>
            <a:r>
              <a:rPr sz="2200" spc="2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анализа</a:t>
            </a:r>
            <a:r>
              <a:rPr sz="2200" spc="20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данных</a:t>
            </a:r>
            <a:r>
              <a:rPr sz="2200" spc="2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(а</a:t>
            </a:r>
            <a:r>
              <a:rPr sz="2200" spc="2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также</a:t>
            </a:r>
            <a:r>
              <a:rPr sz="2200" spc="21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знаний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элементарной статистики).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601595" marR="5080" indent="-10160">
              <a:lnSpc>
                <a:spcPct val="100499"/>
              </a:lnSpc>
              <a:spcBef>
                <a:spcPts val="80"/>
              </a:spcBef>
            </a:pPr>
            <a:r>
              <a:rPr dirty="0"/>
              <a:t>Профессиональные</a:t>
            </a:r>
            <a:r>
              <a:rPr spc="-35" dirty="0"/>
              <a:t> </a:t>
            </a:r>
            <a:r>
              <a:rPr spc="-10" dirty="0"/>
              <a:t>дефициты </a:t>
            </a:r>
            <a:r>
              <a:rPr dirty="0"/>
              <a:t>(метапредметные</a:t>
            </a:r>
            <a:r>
              <a:rPr spc="-140" dirty="0"/>
              <a:t> </a:t>
            </a:r>
            <a:r>
              <a:rPr spc="-20" dirty="0"/>
              <a:t>результаты)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840" y="1337690"/>
            <a:ext cx="11648440" cy="490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Умение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самостоятельно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определять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цели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своего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обучения,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ставить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формулировать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себя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новые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задачи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 </a:t>
            </a:r>
            <a:r>
              <a:rPr sz="1800" dirty="0">
                <a:latin typeface="Calibri"/>
                <a:cs typeface="Calibri"/>
              </a:rPr>
              <a:t>учебе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познавательной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деятельности,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развивать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мотивы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интересы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своей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познавательной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деятельности.</a:t>
            </a:r>
            <a:endParaRPr sz="18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Умение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самостоятельно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планировать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пути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достижения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целей,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том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числе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альтернативные,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осознанно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выбирать </a:t>
            </a:r>
            <a:r>
              <a:rPr sz="1800" dirty="0">
                <a:latin typeface="Calibri"/>
                <a:cs typeface="Calibri"/>
              </a:rPr>
              <a:t>наиболее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эффективные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способы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решения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учебных 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познавательных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задач.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Умение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определять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понятия,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создавать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обобщения,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устанавливать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аналогии,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классифицировать,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самостоятельно </a:t>
            </a:r>
            <a:r>
              <a:rPr sz="1800" dirty="0">
                <a:latin typeface="Calibri"/>
                <a:cs typeface="Calibri"/>
              </a:rPr>
              <a:t>выбирать</a:t>
            </a:r>
            <a:r>
              <a:rPr sz="1800" spc="12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основания</a:t>
            </a:r>
            <a:r>
              <a:rPr sz="1800" spc="11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2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критерии</a:t>
            </a:r>
            <a:r>
              <a:rPr sz="1800" spc="11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11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классификации,</a:t>
            </a:r>
            <a:r>
              <a:rPr sz="1800" spc="12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устанавливать</a:t>
            </a:r>
            <a:r>
              <a:rPr sz="1800" spc="12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причинно-следственные</a:t>
            </a:r>
            <a:r>
              <a:rPr sz="1800" spc="1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связи,</a:t>
            </a:r>
            <a:r>
              <a:rPr sz="1800" spc="114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строить </a:t>
            </a:r>
            <a:r>
              <a:rPr sz="1800" dirty="0">
                <a:latin typeface="Calibri"/>
                <a:cs typeface="Calibri"/>
              </a:rPr>
              <a:t>логическое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рассуждение,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умозаключение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делать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выводы.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Умение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создавать,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применять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преобразовывать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знаки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символы,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модели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схемы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решения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учебных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dirty="0">
                <a:latin typeface="Calibri"/>
                <a:cs typeface="Calibri"/>
              </a:rPr>
              <a:t>познавательных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задач.</a:t>
            </a:r>
            <a:endParaRPr sz="1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Развитие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навыков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смыслового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функционального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чтения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понимания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текста.</a:t>
            </a:r>
            <a:endParaRPr sz="1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40"/>
              </a:spcBef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Зонами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дефицитов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педагогов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непредметной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сфере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остаются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такие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сложные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вопросы,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предложенные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нам</a:t>
            </a:r>
            <a:endParaRPr sz="18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стандартом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как:</a:t>
            </a:r>
            <a:endParaRPr sz="1800">
              <a:latin typeface="Calibri"/>
              <a:cs typeface="Calibri"/>
            </a:endParaRPr>
          </a:p>
          <a:p>
            <a:pPr marL="1019810" lvl="1" indent="-28575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019175" algn="l"/>
                <a:tab pos="1019810" algn="l"/>
              </a:tabLst>
            </a:pPr>
            <a:r>
              <a:rPr sz="1800" dirty="0">
                <a:latin typeface="Calibri"/>
                <a:cs typeface="Calibri"/>
              </a:rPr>
              <a:t>активное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целеполагание;</a:t>
            </a:r>
            <a:endParaRPr sz="1800">
              <a:latin typeface="Calibri"/>
              <a:cs typeface="Calibri"/>
            </a:endParaRPr>
          </a:p>
          <a:p>
            <a:pPr marL="1019810" lvl="1" indent="-28575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019175" algn="l"/>
                <a:tab pos="1019810" algn="l"/>
              </a:tabLst>
            </a:pPr>
            <a:r>
              <a:rPr sz="1800" dirty="0">
                <a:latin typeface="Calibri"/>
                <a:cs typeface="Calibri"/>
              </a:rPr>
              <a:t>критериальная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оценка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результатов;</a:t>
            </a:r>
            <a:endParaRPr sz="1800">
              <a:latin typeface="Calibri"/>
              <a:cs typeface="Calibri"/>
            </a:endParaRPr>
          </a:p>
          <a:p>
            <a:pPr marL="1019810" lvl="1" indent="-28575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019175" algn="l"/>
                <a:tab pos="1019810" algn="l"/>
              </a:tabLst>
            </a:pPr>
            <a:r>
              <a:rPr sz="1800" dirty="0">
                <a:latin typeface="Calibri"/>
                <a:cs typeface="Calibri"/>
              </a:rPr>
              <a:t>развитие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логического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мышления;</a:t>
            </a:r>
            <a:endParaRPr sz="1800">
              <a:latin typeface="Calibri"/>
              <a:cs typeface="Calibri"/>
            </a:endParaRPr>
          </a:p>
          <a:p>
            <a:pPr marL="1019810" lvl="1" indent="-28575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019175" algn="l"/>
                <a:tab pos="1019810" algn="l"/>
              </a:tabLst>
            </a:pPr>
            <a:r>
              <a:rPr sz="1800" dirty="0">
                <a:latin typeface="Calibri"/>
                <a:cs typeface="Calibri"/>
              </a:rPr>
              <a:t>использование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современных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образовательных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технологий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заданий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метапредметного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характера.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350" y="89852"/>
            <a:ext cx="52990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Профессиональные</a:t>
            </a:r>
            <a:r>
              <a:rPr spc="-70" dirty="0"/>
              <a:t> </a:t>
            </a:r>
            <a:r>
              <a:rPr spc="-10" dirty="0"/>
              <a:t>дефициты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8878" y="89852"/>
            <a:ext cx="5622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32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организации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воспитательной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2030" y="471423"/>
            <a:ext cx="12884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работы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827" y="731515"/>
            <a:ext cx="11885295" cy="352361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1460"/>
              </a:spcBef>
            </a:pP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(социальные</a:t>
            </a:r>
            <a:r>
              <a:rPr sz="2800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педагоги,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педагоги-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организаторы,</a:t>
            </a:r>
            <a:r>
              <a:rPr sz="28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классные</a:t>
            </a:r>
            <a:r>
              <a:rPr sz="28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руководители)</a:t>
            </a:r>
            <a:endParaRPr sz="2800">
              <a:latin typeface="Calibri"/>
              <a:cs typeface="Calibri"/>
            </a:endParaRPr>
          </a:p>
          <a:p>
            <a:pPr marL="355600" marR="2899410" indent="-342900">
              <a:lnSpc>
                <a:spcPts val="2400"/>
              </a:lnSpc>
              <a:spcBef>
                <a:spcPts val="18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Недостаточная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сформированность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навыков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самоорганизации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и </a:t>
            </a:r>
            <a:r>
              <a:rPr sz="2500" spc="-10" dirty="0">
                <a:latin typeface="Calibri"/>
                <a:cs typeface="Calibri"/>
              </a:rPr>
              <a:t>самосовершенствования.</a:t>
            </a:r>
            <a:endParaRPr sz="2500">
              <a:latin typeface="Calibri"/>
              <a:cs typeface="Calibri"/>
            </a:endParaRPr>
          </a:p>
          <a:p>
            <a:pPr marL="355600" marR="7620" indent="-342900">
              <a:lnSpc>
                <a:spcPts val="2400"/>
              </a:lnSpc>
              <a:spcBef>
                <a:spcPts val="6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Отсутствие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потребности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в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системе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методологического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знания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в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сфере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социализации </a:t>
            </a:r>
            <a:r>
              <a:rPr sz="2500" dirty="0">
                <a:latin typeface="Calibri"/>
                <a:cs typeface="Calibri"/>
              </a:rPr>
              <a:t>и</a:t>
            </a:r>
            <a:r>
              <a:rPr sz="2500" spc="-10" dirty="0">
                <a:latin typeface="Calibri"/>
                <a:cs typeface="Calibri"/>
              </a:rPr>
              <a:t> воспитания.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600"/>
              </a:spcBef>
              <a:buFont typeface="Wingdings"/>
              <a:buChar char=""/>
              <a:tabLst>
                <a:tab pos="354965" algn="l"/>
                <a:tab pos="355600" algn="l"/>
                <a:tab pos="11700510" algn="l"/>
              </a:tabLst>
            </a:pPr>
            <a:r>
              <a:rPr sz="2500" dirty="0">
                <a:latin typeface="Calibri"/>
                <a:cs typeface="Calibri"/>
              </a:rPr>
              <a:t>Неготовность к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поддержке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детских инициатив, развитию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критического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мышления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0" dirty="0">
                <a:latin typeface="Calibri"/>
                <a:cs typeface="Calibri"/>
              </a:rPr>
              <a:t>и </a:t>
            </a:r>
            <a:r>
              <a:rPr sz="2500" dirty="0">
                <a:latin typeface="Calibri"/>
                <a:cs typeface="Calibri"/>
              </a:rPr>
              <a:t>других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навыков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XXI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века.</a:t>
            </a:r>
            <a:endParaRPr sz="2500">
              <a:latin typeface="Calibri"/>
              <a:cs typeface="Calibri"/>
            </a:endParaRPr>
          </a:p>
          <a:p>
            <a:pPr marL="355600" marR="6985" indent="-342900">
              <a:lnSpc>
                <a:spcPts val="2400"/>
              </a:lnSpc>
              <a:spcBef>
                <a:spcPts val="6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Дефицит</a:t>
            </a:r>
            <a:r>
              <a:rPr sz="2500" spc="10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готовности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к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взаимодействию</a:t>
            </a:r>
            <a:r>
              <a:rPr sz="2500" spc="10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детьми</a:t>
            </a:r>
            <a:r>
              <a:rPr sz="2500" spc="1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в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организации</a:t>
            </a:r>
            <a:r>
              <a:rPr sz="2500" spc="1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их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самоуправления </a:t>
            </a:r>
            <a:r>
              <a:rPr sz="2500" dirty="0">
                <a:latin typeface="Calibri"/>
                <a:cs typeface="Calibri"/>
              </a:rPr>
              <a:t>в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образовательном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учреждении.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827" y="4229036"/>
            <a:ext cx="11885295" cy="246507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marR="5080" indent="-342900">
              <a:lnSpc>
                <a:spcPts val="2400"/>
              </a:lnSpc>
              <a:spcBef>
                <a:spcPts val="680"/>
              </a:spcBef>
              <a:buFont typeface="Wingdings"/>
              <a:buChar char=""/>
              <a:tabLst>
                <a:tab pos="354965" algn="l"/>
                <a:tab pos="355600" algn="l"/>
                <a:tab pos="3665220" algn="l"/>
                <a:tab pos="5445125" algn="l"/>
                <a:tab pos="5804535" algn="l"/>
                <a:tab pos="7033895" algn="l"/>
                <a:tab pos="7987665" algn="l"/>
                <a:tab pos="8366125" algn="l"/>
                <a:tab pos="9714865" algn="l"/>
              </a:tabLst>
            </a:pPr>
            <a:r>
              <a:rPr sz="2500" spc="-10" dirty="0">
                <a:latin typeface="Calibri"/>
                <a:cs typeface="Calibri"/>
              </a:rPr>
              <a:t>Ценностно-смысловые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стереотипы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0" dirty="0">
                <a:latin typeface="Calibri"/>
                <a:cs typeface="Calibri"/>
              </a:rPr>
              <a:t>в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выборе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20" dirty="0">
                <a:latin typeface="Calibri"/>
                <a:cs typeface="Calibri"/>
              </a:rPr>
              <a:t>форм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0" dirty="0">
                <a:latin typeface="Calibri"/>
                <a:cs typeface="Calibri"/>
              </a:rPr>
              <a:t>и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методов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воспитательной </a:t>
            </a:r>
            <a:r>
              <a:rPr sz="2500" dirty="0">
                <a:latin typeface="Calibri"/>
                <a:cs typeface="Calibri"/>
              </a:rPr>
              <a:t>работы,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ориентирующих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на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внешние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результаты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деятельности.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Неготовность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видеть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ребенка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субъектом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собственного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развития.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Неготовность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выстраивать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диалогическое</a:t>
            </a:r>
            <a:r>
              <a:rPr sz="2500" spc="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взаимодействие</a:t>
            </a:r>
            <a:r>
              <a:rPr sz="2500" spc="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и</a:t>
            </a:r>
            <a:r>
              <a:rPr sz="2500" spc="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развивать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партнерские </a:t>
            </a:r>
            <a:r>
              <a:rPr sz="2500" dirty="0">
                <a:latin typeface="Calibri"/>
                <a:cs typeface="Calibri"/>
              </a:rPr>
              <a:t>отношения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участниками </a:t>
            </a:r>
            <a:r>
              <a:rPr sz="2500" spc="-10" dirty="0">
                <a:latin typeface="Calibri"/>
                <a:cs typeface="Calibri"/>
              </a:rPr>
              <a:t>воспитательного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процесса.</a:t>
            </a:r>
            <a:endParaRPr sz="2500">
              <a:latin typeface="Calibri"/>
              <a:cs typeface="Calibri"/>
            </a:endParaRPr>
          </a:p>
          <a:p>
            <a:pPr marL="355600" marR="7620" indent="-342900">
              <a:lnSpc>
                <a:spcPts val="2400"/>
              </a:lnSpc>
              <a:spcBef>
                <a:spcPts val="600"/>
              </a:spcBef>
              <a:buFont typeface="Wingdings"/>
              <a:buChar char=""/>
              <a:tabLst>
                <a:tab pos="354965" algn="l"/>
                <a:tab pos="355600" algn="l"/>
                <a:tab pos="2781300" algn="l"/>
                <a:tab pos="4074160" algn="l"/>
                <a:tab pos="6270625" algn="l"/>
                <a:tab pos="8091805" algn="l"/>
                <a:tab pos="10464165" algn="l"/>
                <a:tab pos="11427460" algn="l"/>
              </a:tabLst>
            </a:pPr>
            <a:r>
              <a:rPr sz="2500" spc="-10" dirty="0">
                <a:latin typeface="Calibri"/>
                <a:cs typeface="Calibri"/>
              </a:rPr>
              <a:t>Недостаточность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навыков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рефлексивного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осмысления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педагогического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опыта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30" dirty="0">
                <a:latin typeface="Calibri"/>
                <a:cs typeface="Calibri"/>
              </a:rPr>
              <a:t>как </a:t>
            </a:r>
            <a:r>
              <a:rPr sz="2500" dirty="0">
                <a:latin typeface="Calibri"/>
                <a:cs typeface="Calibri"/>
              </a:rPr>
              <a:t>основы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повышения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качества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воспитательного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процесса.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5185" y="298450"/>
            <a:ext cx="70561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9890" algn="l"/>
              </a:tabLst>
            </a:pPr>
            <a:r>
              <a:rPr dirty="0"/>
              <a:t>Профессиональные</a:t>
            </a:r>
            <a:r>
              <a:rPr spc="-35" dirty="0"/>
              <a:t> </a:t>
            </a:r>
            <a:r>
              <a:rPr spc="-10" dirty="0"/>
              <a:t>дефициты</a:t>
            </a:r>
            <a:r>
              <a:rPr dirty="0"/>
              <a:t>	</a:t>
            </a:r>
            <a:r>
              <a:rPr spc="-10" dirty="0"/>
              <a:t>учителей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827" y="1280540"/>
            <a:ext cx="11885930" cy="4902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7620" indent="-342900">
              <a:lnSpc>
                <a:spcPct val="80000"/>
              </a:lnSpc>
              <a:spcBef>
                <a:spcPts val="5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Перегрузка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из-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отсутствия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четкого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понимания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своих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обязанностей,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которые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считают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излишними,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так </a:t>
            </a:r>
            <a:r>
              <a:rPr sz="2000" dirty="0">
                <a:latin typeface="Calibri"/>
                <a:cs typeface="Calibri"/>
              </a:rPr>
              <a:t>как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видят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них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смысла,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соответственно,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отвлекающими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главного.</a:t>
            </a:r>
            <a:endParaRPr sz="2000">
              <a:latin typeface="Calibri"/>
              <a:cs typeface="Calibri"/>
            </a:endParaRPr>
          </a:p>
          <a:p>
            <a:pPr marL="355600" marR="6350" indent="-342900">
              <a:lnSpc>
                <a:spcPts val="1920"/>
              </a:lnSpc>
              <a:spcBef>
                <a:spcPts val="459"/>
              </a:spcBef>
              <a:buFont typeface="Wingdings"/>
              <a:buChar char=""/>
              <a:tabLst>
                <a:tab pos="354965" algn="l"/>
                <a:tab pos="355600" algn="l"/>
                <a:tab pos="2115820" algn="l"/>
                <a:tab pos="3124200" algn="l"/>
                <a:tab pos="4441825" algn="l"/>
                <a:tab pos="5766435" algn="l"/>
                <a:tab pos="6296025" algn="l"/>
                <a:tab pos="7571740" algn="l"/>
                <a:tab pos="9633585" algn="l"/>
                <a:tab pos="11015345" algn="l"/>
                <a:tab pos="11308715" algn="l"/>
              </a:tabLst>
            </a:pPr>
            <a:r>
              <a:rPr sz="2000" spc="-10" dirty="0">
                <a:latin typeface="Calibri"/>
                <a:cs typeface="Calibri"/>
              </a:rPr>
              <a:t>Демонстрация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резкого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неприятия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родителей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как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источника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неуважительного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отношения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себе. Требование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обучения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работе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ними.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spcBef>
                <a:spcPts val="20"/>
              </a:spcBef>
              <a:buFont typeface="Wingdings"/>
              <a:buChar char=""/>
              <a:tabLst>
                <a:tab pos="354965" algn="l"/>
                <a:tab pos="355600" algn="l"/>
                <a:tab pos="1610360" algn="l"/>
                <a:tab pos="2884170" algn="l"/>
                <a:tab pos="4554855" algn="l"/>
                <a:tab pos="5561330" algn="l"/>
                <a:tab pos="5901055" algn="l"/>
                <a:tab pos="7126605" algn="l"/>
                <a:tab pos="9201785" algn="l"/>
                <a:tab pos="11317605" algn="l"/>
              </a:tabLst>
            </a:pPr>
            <a:r>
              <a:rPr sz="2000" spc="-10" dirty="0">
                <a:latin typeface="Calibri"/>
                <a:cs typeface="Calibri"/>
              </a:rPr>
              <a:t>Создание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дефицита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возможности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работы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команде,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востребованного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современностью,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из-</a:t>
            </a:r>
            <a:r>
              <a:rPr sz="2000" spc="-25" dirty="0">
                <a:latin typeface="Calibri"/>
                <a:cs typeface="Calibri"/>
              </a:rPr>
              <a:t>за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традиционно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индивидуального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стиля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профессиональной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деятельности.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80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Признание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себе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максимальной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предметной,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организаторской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коммуникационной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компетентности. </a:t>
            </a:r>
            <a:r>
              <a:rPr sz="2000" dirty="0">
                <a:latin typeface="Calibri"/>
                <a:cs typeface="Calibri"/>
              </a:rPr>
              <a:t>Видение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своей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слабости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как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воспитателя,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исследователя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проектировщика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педагогического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процесса. </a:t>
            </a:r>
            <a:r>
              <a:rPr sz="2000" dirty="0">
                <a:latin typeface="Calibri"/>
                <a:cs typeface="Calibri"/>
              </a:rPr>
              <a:t>Потребность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во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внешнем</a:t>
            </a:r>
            <a:r>
              <a:rPr sz="2000" spc="280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методическом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руководстве</a:t>
            </a:r>
            <a:r>
              <a:rPr sz="2000" spc="1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демонстрация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неспособности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принятию </a:t>
            </a:r>
            <a:r>
              <a:rPr sz="2000" dirty="0">
                <a:latin typeface="Calibri"/>
                <a:cs typeface="Calibri"/>
              </a:rPr>
              <a:t>самостоятельных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ответственных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профессиональных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решений.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ts val="2160"/>
              </a:lnSpc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Оценка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профессионального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роста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как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добровольного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выбора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самого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учителя,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декларация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массового</a:t>
            </a:r>
            <a:endParaRPr sz="2000">
              <a:latin typeface="Calibri"/>
              <a:cs typeface="Calibri"/>
            </a:endParaRPr>
          </a:p>
          <a:p>
            <a:pPr marL="355600" algn="just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стремления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самообразованию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как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возможности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свободно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развиваться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профессии.</a:t>
            </a:r>
            <a:endParaRPr sz="2000">
              <a:latin typeface="Calibri"/>
              <a:cs typeface="Calibri"/>
            </a:endParaRPr>
          </a:p>
          <a:p>
            <a:pPr marL="355600" marR="6985" indent="-342900">
              <a:lnSpc>
                <a:spcPct val="80000"/>
              </a:lnSpc>
              <a:spcBef>
                <a:spcPts val="484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Слабое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знакомство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содержанием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неверие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смыслы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ПСП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ФГОС,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восприятие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их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как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вынужденную необходимость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боязнь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дальнейшего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увеличения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требований.</a:t>
            </a:r>
            <a:endParaRPr sz="2000">
              <a:latin typeface="Calibri"/>
              <a:cs typeface="Calibri"/>
            </a:endParaRPr>
          </a:p>
          <a:p>
            <a:pPr marL="355600" marR="6985" indent="-342900">
              <a:lnSpc>
                <a:spcPct val="80000"/>
              </a:lnSpc>
              <a:spcBef>
                <a:spcPts val="4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Из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содержания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ПСП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принятие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психологические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знания,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ИКТ.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Непринятие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работы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особыми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группами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и </a:t>
            </a:r>
            <a:r>
              <a:rPr sz="2000" dirty="0">
                <a:latin typeface="Calibri"/>
                <a:cs typeface="Calibri"/>
              </a:rPr>
              <a:t>детскими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сообществами,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собственной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методической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самостоятельности.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Готовность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работать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 отстающими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одаренными, менее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с девиантными,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еще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меньше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детьми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ОВЗ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детьми-инофонами.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779" y="52070"/>
            <a:ext cx="6964045" cy="1003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977900" marR="5080" indent="-965835">
              <a:lnSpc>
                <a:spcPct val="100499"/>
              </a:lnSpc>
              <a:spcBef>
                <a:spcPts val="80"/>
              </a:spcBef>
            </a:pPr>
            <a:r>
              <a:rPr dirty="0"/>
              <a:t>Профессиональные</a:t>
            </a:r>
            <a:r>
              <a:rPr spc="-25" dirty="0"/>
              <a:t> </a:t>
            </a:r>
            <a:r>
              <a:rPr dirty="0"/>
              <a:t>дефициты</a:t>
            </a:r>
            <a:r>
              <a:rPr spc="-40" dirty="0"/>
              <a:t> </a:t>
            </a:r>
            <a:r>
              <a:rPr spc="-10" dirty="0"/>
              <a:t>учителей </a:t>
            </a:r>
            <a:r>
              <a:rPr dirty="0"/>
              <a:t>русского</a:t>
            </a:r>
            <a:r>
              <a:rPr spc="-85" dirty="0"/>
              <a:t> </a:t>
            </a:r>
            <a:r>
              <a:rPr dirty="0"/>
              <a:t>языка</a:t>
            </a:r>
            <a:r>
              <a:rPr spc="-6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10" dirty="0"/>
              <a:t>литературы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 algn="just">
              <a:lnSpc>
                <a:spcPct val="80100"/>
              </a:lnSpc>
              <a:spcBef>
                <a:spcPts val="745"/>
              </a:spcBef>
              <a:buFont typeface="Wingdings"/>
              <a:buChar char=""/>
              <a:tabLst>
                <a:tab pos="355600" algn="l"/>
              </a:tabLst>
            </a:pPr>
            <a:r>
              <a:rPr b="1" dirty="0">
                <a:latin typeface="Calibri"/>
                <a:cs typeface="Calibri"/>
              </a:rPr>
              <a:t>Недостаточная</a:t>
            </a:r>
            <a:r>
              <a:rPr b="1" spc="640" dirty="0">
                <a:latin typeface="Calibri"/>
                <a:cs typeface="Calibri"/>
              </a:rPr>
              <a:t>    </a:t>
            </a:r>
            <a:r>
              <a:rPr b="1" dirty="0">
                <a:latin typeface="Calibri"/>
                <a:cs typeface="Calibri"/>
              </a:rPr>
              <a:t>литературоведческая</a:t>
            </a:r>
            <a:r>
              <a:rPr b="1" spc="645" dirty="0">
                <a:latin typeface="Calibri"/>
                <a:cs typeface="Calibri"/>
              </a:rPr>
              <a:t>    </a:t>
            </a:r>
            <a:r>
              <a:rPr b="1" dirty="0">
                <a:latin typeface="Calibri"/>
                <a:cs typeface="Calibri"/>
              </a:rPr>
              <a:t>компетентность</a:t>
            </a:r>
            <a:r>
              <a:rPr b="1" spc="645" dirty="0">
                <a:latin typeface="Calibri"/>
                <a:cs typeface="Calibri"/>
              </a:rPr>
              <a:t>    </a:t>
            </a:r>
            <a:r>
              <a:rPr spc="-10" dirty="0"/>
              <a:t>(недостаток </a:t>
            </a:r>
            <a:r>
              <a:rPr dirty="0"/>
              <a:t>филологической</a:t>
            </a:r>
            <a:r>
              <a:rPr spc="600" dirty="0"/>
              <a:t> </a:t>
            </a:r>
            <a:r>
              <a:rPr dirty="0"/>
              <a:t>подготовки</a:t>
            </a:r>
            <a:r>
              <a:rPr spc="600" dirty="0"/>
              <a:t> </a:t>
            </a:r>
            <a:r>
              <a:rPr dirty="0"/>
              <a:t>учителей,</a:t>
            </a:r>
            <a:r>
              <a:rPr spc="605" dirty="0"/>
              <a:t> </a:t>
            </a:r>
            <a:r>
              <a:rPr dirty="0"/>
              <a:t>недостаточное</a:t>
            </a:r>
            <a:r>
              <a:rPr spc="595" dirty="0"/>
              <a:t> </a:t>
            </a:r>
            <a:r>
              <a:rPr dirty="0"/>
              <a:t>знание</a:t>
            </a:r>
            <a:r>
              <a:rPr spc="590" dirty="0"/>
              <a:t> </a:t>
            </a:r>
            <a:r>
              <a:rPr spc="-10" dirty="0"/>
              <a:t>иностранного </a:t>
            </a:r>
            <a:r>
              <a:rPr dirty="0"/>
              <a:t>языка</a:t>
            </a:r>
            <a:r>
              <a:rPr spc="535" dirty="0"/>
              <a:t> </a:t>
            </a:r>
            <a:r>
              <a:rPr dirty="0"/>
              <a:t>для</a:t>
            </a:r>
            <a:r>
              <a:rPr spc="-50" dirty="0"/>
              <a:t> </a:t>
            </a:r>
            <a:r>
              <a:rPr dirty="0"/>
              <a:t>того,</a:t>
            </a:r>
            <a:r>
              <a:rPr spc="-25" dirty="0"/>
              <a:t> </a:t>
            </a:r>
            <a:r>
              <a:rPr dirty="0"/>
              <a:t>чтобы</a:t>
            </a:r>
            <a:r>
              <a:rPr spc="-40" dirty="0"/>
              <a:t> </a:t>
            </a:r>
            <a:r>
              <a:rPr dirty="0"/>
              <a:t>эффективно</a:t>
            </a:r>
            <a:r>
              <a:rPr spc="-25" dirty="0"/>
              <a:t> </a:t>
            </a:r>
            <a:r>
              <a:rPr dirty="0"/>
              <a:t>готовить</a:t>
            </a:r>
            <a:r>
              <a:rPr spc="-25" dirty="0"/>
              <a:t> </a:t>
            </a:r>
            <a:r>
              <a:rPr dirty="0"/>
              <a:t>к</a:t>
            </a:r>
            <a:r>
              <a:rPr spc="-40" dirty="0"/>
              <a:t> </a:t>
            </a:r>
            <a:r>
              <a:rPr spc="-10" dirty="0"/>
              <a:t>ГИА).</a:t>
            </a:r>
          </a:p>
          <a:p>
            <a:pPr marL="355600" marR="5080" indent="-342900" algn="just">
              <a:lnSpc>
                <a:spcPct val="80000"/>
              </a:lnSpc>
              <a:spcBef>
                <a:spcPts val="645"/>
              </a:spcBef>
              <a:buFont typeface="Wingdings"/>
              <a:buChar char=""/>
              <a:tabLst>
                <a:tab pos="355600" algn="l"/>
              </a:tabLst>
            </a:pPr>
            <a:r>
              <a:rPr b="1" dirty="0">
                <a:latin typeface="Calibri"/>
                <a:cs typeface="Calibri"/>
              </a:rPr>
              <a:t>Низкий</a:t>
            </a:r>
            <a:r>
              <a:rPr b="1" spc="375" dirty="0">
                <a:latin typeface="Calibri"/>
                <a:cs typeface="Calibri"/>
              </a:rPr>
              <a:t>   </a:t>
            </a:r>
            <a:r>
              <a:rPr b="1" dirty="0">
                <a:latin typeface="Calibri"/>
                <a:cs typeface="Calibri"/>
              </a:rPr>
              <a:t>уровень</a:t>
            </a:r>
            <a:r>
              <a:rPr b="1" spc="375" dirty="0">
                <a:latin typeface="Calibri"/>
                <a:cs typeface="Calibri"/>
              </a:rPr>
              <a:t>   </a:t>
            </a:r>
            <a:r>
              <a:rPr b="1" dirty="0">
                <a:latin typeface="Calibri"/>
                <a:cs typeface="Calibri"/>
              </a:rPr>
              <a:t>языковой</a:t>
            </a:r>
            <a:r>
              <a:rPr b="1" spc="375" dirty="0">
                <a:latin typeface="Calibri"/>
                <a:cs typeface="Calibri"/>
              </a:rPr>
              <a:t>   </a:t>
            </a:r>
            <a:r>
              <a:rPr b="1" dirty="0">
                <a:latin typeface="Calibri"/>
                <a:cs typeface="Calibri"/>
              </a:rPr>
              <a:t>компетентности</a:t>
            </a:r>
            <a:r>
              <a:rPr b="1" spc="380" dirty="0">
                <a:latin typeface="Calibri"/>
                <a:cs typeface="Calibri"/>
              </a:rPr>
              <a:t>   </a:t>
            </a:r>
            <a:r>
              <a:rPr dirty="0"/>
              <a:t>(нарастание</a:t>
            </a:r>
            <a:r>
              <a:rPr spc="375" dirty="0"/>
              <a:t>   </a:t>
            </a:r>
            <a:r>
              <a:rPr spc="-10" dirty="0"/>
              <a:t>количества </a:t>
            </a:r>
            <a:r>
              <a:rPr dirty="0"/>
              <a:t>изменений</a:t>
            </a:r>
            <a:r>
              <a:rPr spc="535" dirty="0"/>
              <a:t>  </a:t>
            </a:r>
            <a:r>
              <a:rPr dirty="0"/>
              <a:t>в</a:t>
            </a:r>
            <a:r>
              <a:rPr spc="545" dirty="0"/>
              <a:t>  </a:t>
            </a:r>
            <a:r>
              <a:rPr dirty="0"/>
              <a:t>речевой</a:t>
            </a:r>
            <a:r>
              <a:rPr spc="540" dirty="0"/>
              <a:t>  </a:t>
            </a:r>
            <a:r>
              <a:rPr dirty="0"/>
              <a:t>практике</a:t>
            </a:r>
            <a:r>
              <a:rPr spc="535" dirty="0"/>
              <a:t>  </a:t>
            </a:r>
            <a:r>
              <a:rPr dirty="0"/>
              <a:t>современного</a:t>
            </a:r>
            <a:r>
              <a:rPr spc="540" dirty="0"/>
              <a:t>  </a:t>
            </a:r>
            <a:r>
              <a:rPr dirty="0"/>
              <a:t>человека,</a:t>
            </a:r>
            <a:r>
              <a:rPr spc="545" dirty="0"/>
              <a:t>  </a:t>
            </a:r>
            <a:r>
              <a:rPr dirty="0"/>
              <a:t>которые</a:t>
            </a:r>
            <a:r>
              <a:rPr spc="540" dirty="0"/>
              <a:t>  </a:t>
            </a:r>
            <a:r>
              <a:rPr spc="-25" dirty="0"/>
              <a:t>не </a:t>
            </a:r>
            <a:r>
              <a:rPr dirty="0"/>
              <a:t>учитываются</a:t>
            </a:r>
            <a:r>
              <a:rPr spc="390" dirty="0"/>
              <a:t> </a:t>
            </a:r>
            <a:r>
              <a:rPr dirty="0"/>
              <a:t>в</a:t>
            </a:r>
            <a:r>
              <a:rPr spc="400" dirty="0"/>
              <a:t> </a:t>
            </a:r>
            <a:r>
              <a:rPr dirty="0"/>
              <a:t>процессе</a:t>
            </a:r>
            <a:r>
              <a:rPr spc="375" dirty="0"/>
              <a:t> </a:t>
            </a:r>
            <a:r>
              <a:rPr dirty="0"/>
              <a:t>лингвистической</a:t>
            </a:r>
            <a:r>
              <a:rPr spc="400" dirty="0"/>
              <a:t> </a:t>
            </a:r>
            <a:r>
              <a:rPr dirty="0"/>
              <a:t>подготовки</a:t>
            </a:r>
            <a:r>
              <a:rPr spc="400" dirty="0"/>
              <a:t> </a:t>
            </a:r>
            <a:r>
              <a:rPr dirty="0"/>
              <a:t>в</a:t>
            </a:r>
            <a:r>
              <a:rPr spc="400" dirty="0"/>
              <a:t> </a:t>
            </a:r>
            <a:r>
              <a:rPr dirty="0"/>
              <a:t>вузах,</a:t>
            </a:r>
            <a:r>
              <a:rPr spc="395" dirty="0"/>
              <a:t> </a:t>
            </a:r>
            <a:r>
              <a:rPr spc="-10" dirty="0"/>
              <a:t>консерватизм </a:t>
            </a:r>
            <a:r>
              <a:rPr dirty="0"/>
              <a:t>профессиональных</a:t>
            </a:r>
            <a:r>
              <a:rPr spc="275" dirty="0"/>
              <a:t>  </a:t>
            </a:r>
            <a:r>
              <a:rPr dirty="0"/>
              <a:t>установок</a:t>
            </a:r>
            <a:r>
              <a:rPr spc="280" dirty="0"/>
              <a:t>  </a:t>
            </a:r>
            <a:r>
              <a:rPr dirty="0"/>
              <a:t>и</a:t>
            </a:r>
            <a:r>
              <a:rPr spc="285" dirty="0"/>
              <a:t>  </a:t>
            </a:r>
            <a:r>
              <a:rPr dirty="0"/>
              <a:t>их</a:t>
            </a:r>
            <a:r>
              <a:rPr spc="285" dirty="0"/>
              <a:t>  </a:t>
            </a:r>
            <a:r>
              <a:rPr dirty="0"/>
              <a:t>несоответствие</a:t>
            </a:r>
            <a:r>
              <a:rPr spc="285" dirty="0"/>
              <a:t>  </a:t>
            </a:r>
            <a:r>
              <a:rPr dirty="0"/>
              <a:t>языковым</a:t>
            </a:r>
            <a:r>
              <a:rPr spc="280" dirty="0"/>
              <a:t>  </a:t>
            </a:r>
            <a:r>
              <a:rPr spc="-10" dirty="0"/>
              <a:t>процессам современности).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7827" y="4054157"/>
            <a:ext cx="1007110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3138170" algn="l"/>
                <a:tab pos="5805805" algn="l"/>
                <a:tab pos="8499475" algn="l"/>
              </a:tabLst>
            </a:pPr>
            <a:r>
              <a:rPr sz="2700" b="1" spc="-10" dirty="0">
                <a:latin typeface="Calibri"/>
                <a:cs typeface="Calibri"/>
              </a:rPr>
              <a:t>Недостаточная</a:t>
            </a:r>
            <a:r>
              <a:rPr sz="2700" b="1" dirty="0">
                <a:latin typeface="Calibri"/>
                <a:cs typeface="Calibri"/>
              </a:rPr>
              <a:t>	</a:t>
            </a:r>
            <a:r>
              <a:rPr sz="2700" b="1" spc="-10" dirty="0">
                <a:latin typeface="Calibri"/>
                <a:cs typeface="Calibri"/>
              </a:rPr>
              <a:t>методическая</a:t>
            </a:r>
            <a:r>
              <a:rPr sz="2700" b="1" dirty="0">
                <a:latin typeface="Calibri"/>
                <a:cs typeface="Calibri"/>
              </a:rPr>
              <a:t>	</a:t>
            </a:r>
            <a:r>
              <a:rPr sz="2700" b="1" spc="-10" dirty="0">
                <a:latin typeface="Calibri"/>
                <a:cs typeface="Calibri"/>
              </a:rPr>
              <a:t>оснащенность</a:t>
            </a:r>
            <a:r>
              <a:rPr sz="2700" b="1" dirty="0">
                <a:latin typeface="Calibri"/>
                <a:cs typeface="Calibri"/>
              </a:rPr>
              <a:t>	</a:t>
            </a:r>
            <a:r>
              <a:rPr sz="2700" spc="-10" dirty="0">
                <a:latin typeface="Calibri"/>
                <a:cs typeface="Calibri"/>
              </a:rPr>
              <a:t>(снижение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38509" y="4054157"/>
            <a:ext cx="1344930" cy="76708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 indent="66040">
              <a:lnSpc>
                <a:spcPts val="2590"/>
              </a:lnSpc>
              <a:spcBef>
                <a:spcPts val="730"/>
              </a:spcBef>
            </a:pPr>
            <a:r>
              <a:rPr sz="2700" spc="-20" dirty="0">
                <a:latin typeface="Calibri"/>
                <a:cs typeface="Calibri"/>
              </a:rPr>
              <a:t>качества </a:t>
            </a:r>
            <a:r>
              <a:rPr sz="2700" spc="-10" dirty="0">
                <a:latin typeface="Calibri"/>
                <a:cs typeface="Calibri"/>
              </a:rPr>
              <a:t>развития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27" y="4383785"/>
            <a:ext cx="9996170" cy="7658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750"/>
              </a:spcBef>
              <a:tabLst>
                <a:tab pos="2313940" algn="l"/>
                <a:tab pos="4281170" algn="l"/>
                <a:tab pos="5892165" algn="l"/>
                <a:tab pos="8248015" algn="l"/>
                <a:tab pos="8660765" algn="l"/>
              </a:tabLst>
            </a:pPr>
            <a:r>
              <a:rPr sz="2700" spc="-10" dirty="0">
                <a:latin typeface="Calibri"/>
                <a:cs typeface="Calibri"/>
              </a:rPr>
              <a:t>методической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10" dirty="0">
                <a:latin typeface="Calibri"/>
                <a:cs typeface="Calibri"/>
              </a:rPr>
              <a:t>подготовки,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10" dirty="0">
                <a:latin typeface="Calibri"/>
                <a:cs typeface="Calibri"/>
              </a:rPr>
              <a:t>незнание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10" dirty="0">
                <a:latin typeface="Calibri"/>
                <a:cs typeface="Calibri"/>
              </a:rPr>
              <a:t>литературного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50" dirty="0">
                <a:latin typeface="Calibri"/>
                <a:cs typeface="Calibri"/>
              </a:rPr>
              <a:t>и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10" dirty="0">
                <a:latin typeface="Calibri"/>
                <a:cs typeface="Calibri"/>
              </a:rPr>
              <a:t>речевого </a:t>
            </a:r>
            <a:r>
              <a:rPr sz="2700" dirty="0">
                <a:latin typeface="Calibri"/>
                <a:cs typeface="Calibri"/>
              </a:rPr>
              <a:t>современного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ученика,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не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владение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современными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технологиями)</a:t>
            </a:r>
            <a:r>
              <a:rPr sz="2700" b="1" spc="-10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827" y="5124069"/>
            <a:ext cx="11885295" cy="109537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5080" indent="-342900" algn="just">
              <a:lnSpc>
                <a:spcPct val="79900"/>
              </a:lnSpc>
              <a:spcBef>
                <a:spcPts val="750"/>
              </a:spcBef>
              <a:buFont typeface="Wingdings"/>
              <a:buChar char=""/>
              <a:tabLst>
                <a:tab pos="355600" algn="l"/>
              </a:tabLst>
            </a:pPr>
            <a:r>
              <a:rPr sz="2700" b="1" dirty="0">
                <a:latin typeface="Calibri"/>
                <a:cs typeface="Calibri"/>
              </a:rPr>
              <a:t>Неготовность</a:t>
            </a:r>
            <a:r>
              <a:rPr sz="2700" b="1" spc="305" dirty="0">
                <a:latin typeface="Calibri"/>
                <a:cs typeface="Calibri"/>
              </a:rPr>
              <a:t>   </a:t>
            </a:r>
            <a:r>
              <a:rPr sz="2700" b="1" dirty="0">
                <a:latin typeface="Calibri"/>
                <a:cs typeface="Calibri"/>
              </a:rPr>
              <a:t>к</a:t>
            </a:r>
            <a:r>
              <a:rPr sz="2700" b="1" spc="310" dirty="0">
                <a:latin typeface="Calibri"/>
                <a:cs typeface="Calibri"/>
              </a:rPr>
              <a:t>   </a:t>
            </a:r>
            <a:r>
              <a:rPr sz="2700" b="1" dirty="0">
                <a:latin typeface="Calibri"/>
                <a:cs typeface="Calibri"/>
              </a:rPr>
              <a:t>изменениям</a:t>
            </a:r>
            <a:r>
              <a:rPr sz="2700" b="1" spc="310" dirty="0">
                <a:latin typeface="Calibri"/>
                <a:cs typeface="Calibri"/>
              </a:rPr>
              <a:t>   </a:t>
            </a:r>
            <a:r>
              <a:rPr sz="2700" b="1" dirty="0">
                <a:latin typeface="Calibri"/>
                <a:cs typeface="Calibri"/>
              </a:rPr>
              <a:t>в</a:t>
            </a:r>
            <a:r>
              <a:rPr sz="2700" b="1" spc="310" dirty="0">
                <a:latin typeface="Calibri"/>
                <a:cs typeface="Calibri"/>
              </a:rPr>
              <a:t>   </a:t>
            </a:r>
            <a:r>
              <a:rPr sz="2700" b="1" dirty="0">
                <a:latin typeface="Calibri"/>
                <a:cs typeface="Calibri"/>
              </a:rPr>
              <a:t>системе</a:t>
            </a:r>
            <a:r>
              <a:rPr sz="2700" b="1" spc="310" dirty="0">
                <a:latin typeface="Calibri"/>
                <a:cs typeface="Calibri"/>
              </a:rPr>
              <a:t>   </a:t>
            </a:r>
            <a:r>
              <a:rPr sz="2700" b="1" dirty="0">
                <a:latin typeface="Calibri"/>
                <a:cs typeface="Calibri"/>
              </a:rPr>
              <a:t>образования</a:t>
            </a:r>
            <a:r>
              <a:rPr sz="2700" b="1" spc="305" dirty="0">
                <a:latin typeface="Calibri"/>
                <a:cs typeface="Calibri"/>
              </a:rPr>
              <a:t>   </a:t>
            </a:r>
            <a:r>
              <a:rPr sz="2700" dirty="0">
                <a:latin typeface="Calibri"/>
                <a:cs typeface="Calibri"/>
              </a:rPr>
              <a:t>(приводит</a:t>
            </a:r>
            <a:r>
              <a:rPr sz="2700" spc="310" dirty="0">
                <a:latin typeface="Calibri"/>
                <a:cs typeface="Calibri"/>
              </a:rPr>
              <a:t>   </a:t>
            </a:r>
            <a:r>
              <a:rPr sz="2700" spc="-50" dirty="0">
                <a:latin typeface="Calibri"/>
                <a:cs typeface="Calibri"/>
              </a:rPr>
              <a:t>к </a:t>
            </a:r>
            <a:r>
              <a:rPr sz="2700" dirty="0">
                <a:latin typeface="Calibri"/>
                <a:cs typeface="Calibri"/>
              </a:rPr>
              <a:t>профессиональному</a:t>
            </a:r>
            <a:r>
              <a:rPr sz="2700" spc="5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выгоранию</a:t>
            </a:r>
            <a:r>
              <a:rPr sz="2700" spc="5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520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неспособности</a:t>
            </a:r>
            <a:r>
              <a:rPr sz="2700" spc="5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адаптироваться</a:t>
            </a:r>
            <a:r>
              <a:rPr sz="2700" spc="5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к</a:t>
            </a:r>
            <a:r>
              <a:rPr sz="2700" spc="5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новым </a:t>
            </a:r>
            <a:r>
              <a:rPr sz="2700" dirty="0">
                <a:latin typeface="Calibri"/>
                <a:cs typeface="Calibri"/>
              </a:rPr>
              <a:t>условиям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профессиональной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деятельности)</a:t>
            </a:r>
            <a:r>
              <a:rPr sz="2700" b="1" spc="-10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957</Words>
  <Application>Microsoft Office PowerPoint</Application>
  <PresentationFormat>Произвольный</PresentationFormat>
  <Paragraphs>144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Courier New</vt:lpstr>
      <vt:lpstr>Wingdings</vt:lpstr>
      <vt:lpstr>Calibri</vt:lpstr>
      <vt:lpstr>Office Theme</vt:lpstr>
      <vt:lpstr>Комплекс мероприятий для выявления профессиональных дефицитов</vt:lpstr>
      <vt:lpstr>Профессиональные дефициты в работе учреждения дошкольного образования</vt:lpstr>
      <vt:lpstr>Профессиональные дефициты учителей начальной школы</vt:lpstr>
      <vt:lpstr>Профессиональные дефициты педагогов в работе с родителями</vt:lpstr>
      <vt:lpstr>Профессиональные дефициты в области оценки качества образования</vt:lpstr>
      <vt:lpstr>Профессиональные дефициты (метапредметные результаты)</vt:lpstr>
      <vt:lpstr>Профессиональные дефициты</vt:lpstr>
      <vt:lpstr>Профессиональные дефициты учителей</vt:lpstr>
      <vt:lpstr>Профессиональные дефициты учителей русского языка и литературы</vt:lpstr>
      <vt:lpstr>Профессиональные дефициты руководителей образовательных учреждений</vt:lpstr>
      <vt:lpstr>Профессиональное здоровье работников образования как фактор устранения дефицитов</vt:lpstr>
      <vt:lpstr>Модели сопровождения молодого учителя</vt:lpstr>
      <vt:lpstr>Компетенции, востребованные в цифровой экономике</vt:lpstr>
      <vt:lpstr>Компетенции, востребованные в цифровой экономике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Deficity</dc:title>
  <dc:creator>aquarius</dc:creator>
  <cp:lastModifiedBy>1</cp:lastModifiedBy>
  <cp:revision>1</cp:revision>
  <dcterms:created xsi:type="dcterms:W3CDTF">2022-03-23T04:42:52Z</dcterms:created>
  <dcterms:modified xsi:type="dcterms:W3CDTF">2022-03-25T07:39:44Z</dcterms:modified>
</cp:coreProperties>
</file>